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50292000" cy="36576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27" charset="0"/>
        <a:ea typeface="ＭＳ Ｐゴシック" pitchFamily="127" charset="-128"/>
        <a:cs typeface="ＭＳ Ｐゴシック" pitchFamily="127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27" charset="0"/>
        <a:ea typeface="ＭＳ Ｐゴシック" pitchFamily="127" charset="-128"/>
        <a:cs typeface="ＭＳ Ｐゴシック" pitchFamily="127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27" charset="0"/>
        <a:ea typeface="ＭＳ Ｐゴシック" pitchFamily="127" charset="-128"/>
        <a:cs typeface="ＭＳ Ｐゴシック" pitchFamily="127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27" charset="0"/>
        <a:ea typeface="ＭＳ Ｐゴシック" pitchFamily="127" charset="-128"/>
        <a:cs typeface="ＭＳ Ｐゴシック" pitchFamily="127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27" charset="0"/>
        <a:ea typeface="ＭＳ Ｐゴシック" pitchFamily="127" charset="-128"/>
        <a:cs typeface="ＭＳ Ｐゴシック" pitchFamily="127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127" charset="0"/>
        <a:ea typeface="ＭＳ Ｐゴシック" pitchFamily="127" charset="-128"/>
        <a:cs typeface="ＭＳ Ｐゴシック" pitchFamily="127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127" charset="0"/>
        <a:ea typeface="ＭＳ Ｐゴシック" pitchFamily="127" charset="-128"/>
        <a:cs typeface="ＭＳ Ｐゴシック" pitchFamily="127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127" charset="0"/>
        <a:ea typeface="ＭＳ Ｐゴシック" pitchFamily="127" charset="-128"/>
        <a:cs typeface="ＭＳ Ｐゴシック" pitchFamily="127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127" charset="0"/>
        <a:ea typeface="ＭＳ Ｐゴシック" pitchFamily="127" charset="-128"/>
        <a:cs typeface="ＭＳ Ｐゴシック" pitchFamily="12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1520">
          <p15:clr>
            <a:srgbClr val="A4A3A4"/>
          </p15:clr>
        </p15:guide>
        <p15:guide id="2" pos="15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  <a:srgbClr val="993366"/>
    <a:srgbClr val="0096FF"/>
    <a:srgbClr val="F07765"/>
    <a:srgbClr val="52C0C8"/>
    <a:srgbClr val="52C0C7"/>
    <a:srgbClr val="C5B7FF"/>
    <a:srgbClr val="FF9933"/>
    <a:srgbClr val="FF000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 preferSingleView="1">
    <p:restoredLeft sz="46955" autoAdjust="0"/>
    <p:restoredTop sz="94660"/>
  </p:normalViewPr>
  <p:slideViewPr>
    <p:cSldViewPr>
      <p:cViewPr>
        <p:scale>
          <a:sx n="60" d="100"/>
          <a:sy n="60" d="100"/>
        </p:scale>
        <p:origin x="-9544" y="-3312"/>
      </p:cViewPr>
      <p:guideLst>
        <p:guide orient="horz" pos="11520"/>
        <p:guide pos="15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1" tIns="46135" rIns="92271" bIns="46135" numCol="1" anchor="t" anchorCtr="0" compatLnSpc="1">
            <a:prstTxWarp prst="textNoShape">
              <a:avLst/>
            </a:prstTxWarp>
          </a:bodyPr>
          <a:lstStyle>
            <a:lvl1pPr defTabSz="922654" eaLnBrk="0" hangingPunct="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1" tIns="46135" rIns="92271" bIns="46135" numCol="1" anchor="t" anchorCtr="0" compatLnSpc="1">
            <a:prstTxWarp prst="textNoShape">
              <a:avLst/>
            </a:prstTxWarp>
          </a:bodyPr>
          <a:lstStyle>
            <a:lvl1pPr algn="r" defTabSz="922654" eaLnBrk="0" hangingPunct="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1" tIns="46135" rIns="92271" bIns="46135" numCol="1" anchor="b" anchorCtr="0" compatLnSpc="1">
            <a:prstTxWarp prst="textNoShape">
              <a:avLst/>
            </a:prstTxWarp>
          </a:bodyPr>
          <a:lstStyle>
            <a:lvl1pPr defTabSz="922654" eaLnBrk="0" hangingPunct="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1" tIns="46135" rIns="92271" bIns="46135" numCol="1" anchor="b" anchorCtr="0" compatLnSpc="1">
            <a:prstTxWarp prst="textNoShape">
              <a:avLst/>
            </a:prstTxWarp>
          </a:bodyPr>
          <a:lstStyle>
            <a:lvl1pPr algn="r" defTabSz="922654" eaLnBrk="0" hangingPunct="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C70298C-9E70-4C84-ADB8-487962780E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0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16267" tIns="8134" rIns="16267" bIns="8134" rtlCol="0"/>
          <a:lstStyle>
            <a:lvl1pPr algn="l" eaLnBrk="0" hangingPunct="0">
              <a:defRPr sz="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16267" tIns="8134" rIns="16267" bIns="8134" rtlCol="0"/>
          <a:lstStyle>
            <a:lvl1pPr algn="r" eaLnBrk="0" hangingPunct="0">
              <a:defRPr sz="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927C0E2-8A60-4134-A4AA-99EEB55EE29F}" type="datetimeFigureOut">
              <a:rPr lang="en-US"/>
              <a:pPr>
                <a:defRPr/>
              </a:pPr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33463" y="696913"/>
            <a:ext cx="47910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267" tIns="8134" rIns="16267" bIns="813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16267" tIns="8134" rIns="16267" bIns="813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16267" tIns="8134" rIns="16267" bIns="8134" rtlCol="0" anchor="b"/>
          <a:lstStyle>
            <a:lvl1pPr algn="l" eaLnBrk="0" hangingPunct="0">
              <a:defRPr sz="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16267" tIns="8134" rIns="16267" bIns="8134" rtlCol="0" anchor="b"/>
          <a:lstStyle>
            <a:lvl1pPr algn="r" eaLnBrk="0" hangingPunct="0">
              <a:defRPr sz="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0D26E38-DEED-4E33-8B8C-4F81EC77A5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758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ＭＳ Ｐゴシック" pitchFamily="12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99FA233-36A4-4C70-8B67-3D64C380AB9E}" type="slidenum">
              <a:rPr lang="en-US">
                <a:latin typeface="Times New Roman" pitchFamily="127" charset="0"/>
                <a:ea typeface="ＭＳ Ｐゴシック" pitchFamily="127" charset="-128"/>
                <a:cs typeface="ＭＳ Ｐゴシック" pitchFamily="127" charset="-128"/>
              </a:rPr>
              <a:pPr/>
              <a:t>1</a:t>
            </a:fld>
            <a:endParaRPr lang="en-US">
              <a:latin typeface="Times New Roman" pitchFamily="127" charset="0"/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294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163" y="11930063"/>
            <a:ext cx="43526075" cy="8232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325" y="21763038"/>
            <a:ext cx="35845750" cy="98139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38" y="1538288"/>
            <a:ext cx="46085125" cy="640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404800" y="0"/>
            <a:ext cx="12801600" cy="384048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38252400" cy="38404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38" y="1538288"/>
            <a:ext cx="46085125" cy="640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275"/>
            <a:ext cx="43526075" cy="7626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8225"/>
            <a:ext cx="43526075" cy="84010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38" y="1538288"/>
            <a:ext cx="46085125" cy="640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0"/>
            <a:ext cx="25527000" cy="3840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79400" y="0"/>
            <a:ext cx="25527000" cy="3840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38" y="1538288"/>
            <a:ext cx="46085125" cy="640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638" y="8596313"/>
            <a:ext cx="22625050" cy="35829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638" y="12179300"/>
            <a:ext cx="22625050" cy="22126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775" y="8596313"/>
            <a:ext cx="22632988" cy="35829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775" y="12179300"/>
            <a:ext cx="22632988" cy="22126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38" y="1538288"/>
            <a:ext cx="46085125" cy="640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38" y="1528763"/>
            <a:ext cx="16846550" cy="650716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9963" y="1528763"/>
            <a:ext cx="28625800" cy="32777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638" y="8035925"/>
            <a:ext cx="16846550" cy="26269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75" y="26882725"/>
            <a:ext cx="30724475" cy="31750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175" y="3432175"/>
            <a:ext cx="30724475" cy="23042563"/>
          </a:xfrm>
        </p:spPr>
        <p:txBody>
          <a:bodyPr lIns="496386" tIns="248192" rIns="496386" bIns="248192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175" y="30057725"/>
            <a:ext cx="30724475" cy="45069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CCCC"/>
            </a:gs>
            <a:gs pos="100000">
              <a:srgbClr val="C7F1F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0"/>
            <a:ext cx="50292000" cy="36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81100" tIns="240549" rIns="481100" bIns="2405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810125" rtl="0" eaLnBrk="0" fontAlgn="base" hangingPunct="0">
        <a:spcBef>
          <a:spcPct val="0"/>
        </a:spcBef>
        <a:spcAft>
          <a:spcPct val="0"/>
        </a:spcAft>
        <a:defRPr sz="23200">
          <a:solidFill>
            <a:schemeClr val="tx2"/>
          </a:solidFill>
          <a:latin typeface="+mj-lt"/>
          <a:ea typeface="ＭＳ Ｐゴシック" pitchFamily="127" charset="-128"/>
          <a:cs typeface="ＭＳ Ｐゴシック" pitchFamily="127" charset="-128"/>
        </a:defRPr>
      </a:lvl1pPr>
      <a:lvl2pPr algn="ctr" defTabSz="4810125" rtl="0" eaLnBrk="0" fontAlgn="base" hangingPunct="0">
        <a:spcBef>
          <a:spcPct val="0"/>
        </a:spcBef>
        <a:spcAft>
          <a:spcPct val="0"/>
        </a:spcAft>
        <a:defRPr sz="23200">
          <a:solidFill>
            <a:schemeClr val="tx2"/>
          </a:solidFill>
          <a:latin typeface="Times New Roman" pitchFamily="18" charset="0"/>
          <a:ea typeface="ＭＳ Ｐゴシック" pitchFamily="127" charset="-128"/>
          <a:cs typeface="ＭＳ Ｐゴシック" pitchFamily="127" charset="-128"/>
        </a:defRPr>
      </a:lvl2pPr>
      <a:lvl3pPr algn="ctr" defTabSz="4810125" rtl="0" eaLnBrk="0" fontAlgn="base" hangingPunct="0">
        <a:spcBef>
          <a:spcPct val="0"/>
        </a:spcBef>
        <a:spcAft>
          <a:spcPct val="0"/>
        </a:spcAft>
        <a:defRPr sz="23200">
          <a:solidFill>
            <a:schemeClr val="tx2"/>
          </a:solidFill>
          <a:latin typeface="Times New Roman" pitchFamily="18" charset="0"/>
          <a:ea typeface="ＭＳ Ｐゴシック" pitchFamily="127" charset="-128"/>
          <a:cs typeface="ＭＳ Ｐゴシック" pitchFamily="127" charset="-128"/>
        </a:defRPr>
      </a:lvl3pPr>
      <a:lvl4pPr algn="ctr" defTabSz="4810125" rtl="0" eaLnBrk="0" fontAlgn="base" hangingPunct="0">
        <a:spcBef>
          <a:spcPct val="0"/>
        </a:spcBef>
        <a:spcAft>
          <a:spcPct val="0"/>
        </a:spcAft>
        <a:defRPr sz="23200">
          <a:solidFill>
            <a:schemeClr val="tx2"/>
          </a:solidFill>
          <a:latin typeface="Times New Roman" pitchFamily="18" charset="0"/>
          <a:ea typeface="ＭＳ Ｐゴシック" pitchFamily="127" charset="-128"/>
          <a:cs typeface="ＭＳ Ｐゴシック" pitchFamily="127" charset="-128"/>
        </a:defRPr>
      </a:lvl4pPr>
      <a:lvl5pPr algn="ctr" defTabSz="4810125" rtl="0" eaLnBrk="0" fontAlgn="base" hangingPunct="0">
        <a:spcBef>
          <a:spcPct val="0"/>
        </a:spcBef>
        <a:spcAft>
          <a:spcPct val="0"/>
        </a:spcAft>
        <a:defRPr sz="23200">
          <a:solidFill>
            <a:schemeClr val="tx2"/>
          </a:solidFill>
          <a:latin typeface="Times New Roman" pitchFamily="18" charset="0"/>
          <a:ea typeface="ＭＳ Ｐゴシック" pitchFamily="127" charset="-128"/>
          <a:cs typeface="ＭＳ Ｐゴシック" pitchFamily="127" charset="-128"/>
        </a:defRPr>
      </a:lvl5pPr>
      <a:lvl6pPr marL="457200" algn="ctr" defTabSz="4964113" rtl="0" eaLnBrk="0" fontAlgn="base" hangingPunct="0">
        <a:spcBef>
          <a:spcPct val="0"/>
        </a:spcBef>
        <a:spcAft>
          <a:spcPct val="0"/>
        </a:spcAft>
        <a:defRPr sz="23900">
          <a:solidFill>
            <a:schemeClr val="tx2"/>
          </a:solidFill>
          <a:latin typeface="Times New Roman" pitchFamily="18" charset="0"/>
        </a:defRPr>
      </a:lvl6pPr>
      <a:lvl7pPr marL="914400" algn="ctr" defTabSz="4964113" rtl="0" eaLnBrk="0" fontAlgn="base" hangingPunct="0">
        <a:spcBef>
          <a:spcPct val="0"/>
        </a:spcBef>
        <a:spcAft>
          <a:spcPct val="0"/>
        </a:spcAft>
        <a:defRPr sz="23900">
          <a:solidFill>
            <a:schemeClr val="tx2"/>
          </a:solidFill>
          <a:latin typeface="Times New Roman" pitchFamily="18" charset="0"/>
        </a:defRPr>
      </a:lvl7pPr>
      <a:lvl8pPr marL="1371600" algn="ctr" defTabSz="4964113" rtl="0" eaLnBrk="0" fontAlgn="base" hangingPunct="0">
        <a:spcBef>
          <a:spcPct val="0"/>
        </a:spcBef>
        <a:spcAft>
          <a:spcPct val="0"/>
        </a:spcAft>
        <a:defRPr sz="23900">
          <a:solidFill>
            <a:schemeClr val="tx2"/>
          </a:solidFill>
          <a:latin typeface="Times New Roman" pitchFamily="18" charset="0"/>
        </a:defRPr>
      </a:lvl8pPr>
      <a:lvl9pPr marL="1828800" algn="ctr" defTabSz="4964113" rtl="0" eaLnBrk="0" fontAlgn="base" hangingPunct="0">
        <a:spcBef>
          <a:spcPct val="0"/>
        </a:spcBef>
        <a:spcAft>
          <a:spcPct val="0"/>
        </a:spcAft>
        <a:defRPr sz="23900">
          <a:solidFill>
            <a:schemeClr val="tx2"/>
          </a:solidFill>
          <a:latin typeface="Times New Roman" pitchFamily="18" charset="0"/>
        </a:defRPr>
      </a:lvl9pPr>
    </p:titleStyle>
    <p:bodyStyle>
      <a:lvl1pPr marL="1803400" indent="-1803400" algn="l" defTabSz="4810125" rtl="0" eaLnBrk="0" fontAlgn="base" hangingPunct="0">
        <a:spcBef>
          <a:spcPct val="20000"/>
        </a:spcBef>
        <a:spcAft>
          <a:spcPct val="0"/>
        </a:spcAft>
        <a:buChar char="•"/>
        <a:defRPr sz="16800">
          <a:solidFill>
            <a:schemeClr val="tx1"/>
          </a:solidFill>
          <a:latin typeface="+mn-lt"/>
          <a:ea typeface="ＭＳ Ｐゴシック" pitchFamily="127" charset="-128"/>
          <a:cs typeface="ＭＳ Ｐゴシック" pitchFamily="127" charset="-128"/>
        </a:defRPr>
      </a:lvl1pPr>
      <a:lvl2pPr marL="3906838" indent="-1500188" algn="l" defTabSz="4810125" rtl="0" eaLnBrk="0" fontAlgn="base" hangingPunct="0">
        <a:spcBef>
          <a:spcPct val="20000"/>
        </a:spcBef>
        <a:spcAft>
          <a:spcPct val="0"/>
        </a:spcAft>
        <a:buChar char="–"/>
        <a:defRPr sz="14700">
          <a:solidFill>
            <a:schemeClr val="tx1"/>
          </a:solidFill>
          <a:latin typeface="+mn-lt"/>
          <a:ea typeface="ＭＳ Ｐゴシック" pitchFamily="127" charset="-128"/>
        </a:defRPr>
      </a:lvl2pPr>
      <a:lvl3pPr marL="6011863" indent="-1201738" algn="l" defTabSz="4810125" rtl="0" eaLnBrk="0" fontAlgn="base" hangingPunct="0">
        <a:spcBef>
          <a:spcPct val="20000"/>
        </a:spcBef>
        <a:spcAft>
          <a:spcPct val="0"/>
        </a:spcAft>
        <a:buChar char="•"/>
        <a:defRPr sz="12700">
          <a:solidFill>
            <a:schemeClr val="tx1"/>
          </a:solidFill>
          <a:latin typeface="+mn-lt"/>
          <a:ea typeface="ＭＳ Ｐゴシック" pitchFamily="127" charset="-128"/>
        </a:defRPr>
      </a:lvl3pPr>
      <a:lvl4pPr marL="8420100" indent="-1203325" algn="l" defTabSz="4810125" rtl="0" eaLnBrk="0" fontAlgn="base" hangingPunct="0">
        <a:spcBef>
          <a:spcPct val="20000"/>
        </a:spcBef>
        <a:spcAft>
          <a:spcPct val="0"/>
        </a:spcAft>
        <a:buChar char="–"/>
        <a:defRPr sz="10500">
          <a:solidFill>
            <a:schemeClr val="tx1"/>
          </a:solidFill>
          <a:latin typeface="+mn-lt"/>
          <a:ea typeface="ＭＳ Ｐゴシック" pitchFamily="127" charset="-128"/>
        </a:defRPr>
      </a:lvl4pPr>
      <a:lvl5pPr marL="10826750" indent="-1204913" algn="l" defTabSz="4810125" rtl="0" eaLnBrk="0" fontAlgn="base" hangingPunct="0">
        <a:spcBef>
          <a:spcPct val="20000"/>
        </a:spcBef>
        <a:spcAft>
          <a:spcPct val="0"/>
        </a:spcAft>
        <a:buChar char="»"/>
        <a:defRPr sz="10500">
          <a:solidFill>
            <a:schemeClr val="tx1"/>
          </a:solidFill>
          <a:latin typeface="+mn-lt"/>
          <a:ea typeface="ＭＳ Ｐゴシック" pitchFamily="127" charset="-128"/>
        </a:defRPr>
      </a:lvl5pPr>
      <a:lvl6pPr marL="11626850" indent="-1243013" algn="l" defTabSz="4964113" rtl="0" eaLnBrk="0" fontAlgn="base" hangingPunct="0">
        <a:spcBef>
          <a:spcPct val="20000"/>
        </a:spcBef>
        <a:spcAft>
          <a:spcPct val="0"/>
        </a:spcAft>
        <a:buChar char="»"/>
        <a:defRPr sz="10800">
          <a:solidFill>
            <a:schemeClr val="tx1"/>
          </a:solidFill>
          <a:latin typeface="+mn-lt"/>
        </a:defRPr>
      </a:lvl6pPr>
      <a:lvl7pPr marL="12084050" indent="-1243013" algn="l" defTabSz="4964113" rtl="0" eaLnBrk="0" fontAlgn="base" hangingPunct="0">
        <a:spcBef>
          <a:spcPct val="20000"/>
        </a:spcBef>
        <a:spcAft>
          <a:spcPct val="0"/>
        </a:spcAft>
        <a:buChar char="»"/>
        <a:defRPr sz="10800">
          <a:solidFill>
            <a:schemeClr val="tx1"/>
          </a:solidFill>
          <a:latin typeface="+mn-lt"/>
        </a:defRPr>
      </a:lvl7pPr>
      <a:lvl8pPr marL="12541250" indent="-1243013" algn="l" defTabSz="4964113" rtl="0" eaLnBrk="0" fontAlgn="base" hangingPunct="0">
        <a:spcBef>
          <a:spcPct val="20000"/>
        </a:spcBef>
        <a:spcAft>
          <a:spcPct val="0"/>
        </a:spcAft>
        <a:buChar char="»"/>
        <a:defRPr sz="10800">
          <a:solidFill>
            <a:schemeClr val="tx1"/>
          </a:solidFill>
          <a:latin typeface="+mn-lt"/>
        </a:defRPr>
      </a:lvl8pPr>
      <a:lvl9pPr marL="12998450" indent="-1243013" algn="l" defTabSz="4964113" rtl="0" eaLnBrk="0" fontAlgn="base" hangingPunct="0">
        <a:spcBef>
          <a:spcPct val="20000"/>
        </a:spcBef>
        <a:spcAft>
          <a:spcPct val="0"/>
        </a:spcAft>
        <a:buChar char="»"/>
        <a:defRPr sz="10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gif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hyperlink" Target="http://github.com/shannonek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3C399A2-1355-0F47-B59B-801589C8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230" y="7702824"/>
            <a:ext cx="14237880" cy="14770225"/>
          </a:xfrm>
          <a:prstGeom prst="rect">
            <a:avLst/>
          </a:prstGeom>
        </p:spPr>
      </p:pic>
      <p:sp>
        <p:nvSpPr>
          <p:cNvPr id="15374" name="Rectangle 2169"/>
          <p:cNvSpPr>
            <a:spLocks noChangeArrowheads="1"/>
          </p:cNvSpPr>
          <p:nvPr/>
        </p:nvSpPr>
        <p:spPr bwMode="auto">
          <a:xfrm>
            <a:off x="1196975" y="1003213"/>
            <a:ext cx="47823438" cy="5043427"/>
          </a:xfrm>
          <a:prstGeom prst="rect">
            <a:avLst/>
          </a:prstGeom>
          <a:noFill/>
          <a:ln w="76200">
            <a:solidFill>
              <a:srgbClr val="326598"/>
            </a:solidFill>
            <a:miter lim="800000"/>
            <a:headEnd/>
            <a:tailEnd/>
          </a:ln>
        </p:spPr>
        <p:txBody>
          <a:bodyPr wrap="none" lIns="88624" tIns="44312" rIns="88624" bIns="44312" anchor="ctr">
            <a:prstTxWarp prst="textNoShape">
              <a:avLst/>
            </a:prstTxWarp>
          </a:bodyPr>
          <a:lstStyle/>
          <a:p>
            <a:pPr defTabSz="885825" eaLnBrk="0" hangingPunct="0"/>
            <a:endParaRPr lang="en-US" sz="2300"/>
          </a:p>
        </p:txBody>
      </p:sp>
      <p:pic>
        <p:nvPicPr>
          <p:cNvPr id="15375" name="Picture 2170" descr="ucd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264" y="1282136"/>
            <a:ext cx="4888986" cy="454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9" name="Rectangle 2443"/>
          <p:cNvSpPr>
            <a:spLocks noChangeArrowheads="1"/>
          </p:cNvSpPr>
          <p:nvPr/>
        </p:nvSpPr>
        <p:spPr bwMode="auto">
          <a:xfrm>
            <a:off x="13293230" y="31011367"/>
            <a:ext cx="22978175" cy="4525341"/>
          </a:xfrm>
          <a:prstGeom prst="rect">
            <a:avLst/>
          </a:prstGeom>
          <a:noFill/>
          <a:ln w="76200">
            <a:solidFill>
              <a:srgbClr val="326598"/>
            </a:solidFill>
            <a:miter lim="800000"/>
            <a:headEnd/>
            <a:tailEnd/>
          </a:ln>
        </p:spPr>
        <p:txBody>
          <a:bodyPr wrap="none" lIns="88624" tIns="44312" rIns="88624" bIns="44312" anchor="ctr">
            <a:prstTxWarp prst="textNoShape">
              <a:avLst/>
            </a:prstTxWarp>
          </a:bodyPr>
          <a:lstStyle/>
          <a:p>
            <a:pPr defTabSz="885825" eaLnBrk="0" hangingPunct="0"/>
            <a:endParaRPr lang="en-US" sz="2300"/>
          </a:p>
        </p:txBody>
      </p:sp>
      <p:sp>
        <p:nvSpPr>
          <p:cNvPr id="15382" name="Text Box 4091"/>
          <p:cNvSpPr txBox="1">
            <a:spLocks noChangeArrowheads="1"/>
          </p:cNvSpPr>
          <p:nvPr/>
        </p:nvSpPr>
        <p:spPr bwMode="auto">
          <a:xfrm>
            <a:off x="13624720" y="31152975"/>
            <a:ext cx="22306080" cy="5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8624" tIns="44312" rIns="88624" bIns="44312">
            <a:prstTxWarp prst="textNoShape">
              <a:avLst/>
            </a:prstTxWarp>
            <a:spAutoFit/>
          </a:bodyPr>
          <a:lstStyle/>
          <a:p>
            <a:r>
              <a:rPr lang="en-US" sz="5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27" charset="0"/>
              </a:rPr>
              <a:t>References</a:t>
            </a:r>
            <a:r>
              <a:rPr lang="en-US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27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27" charset="0"/>
              </a:rPr>
              <a:t>[</a:t>
            </a:r>
            <a:r>
              <a:rPr lang="en-US" sz="3000" b="1" dirty="0"/>
              <a:t>1.] </a:t>
            </a:r>
            <a:r>
              <a:rPr lang="en-US" sz="3000" dirty="0"/>
              <a:t>Baxter, R. </a:t>
            </a:r>
            <a:r>
              <a:rPr lang="en-US" sz="3000" i="1" dirty="0"/>
              <a:t>et al.</a:t>
            </a:r>
            <a:r>
              <a:rPr lang="en-US" sz="3000" dirty="0"/>
              <a:t> An updated conceptual model of Delta Smelt biology: our evolving understanding of an estuarine fish. 224 (2015). </a:t>
            </a:r>
            <a:r>
              <a:rPr lang="en-US" sz="3000" b="1" dirty="0"/>
              <a:t>[2.] </a:t>
            </a:r>
            <a:r>
              <a:rPr lang="en-US" sz="3000" dirty="0" err="1"/>
              <a:t>Nunziata</a:t>
            </a:r>
            <a:r>
              <a:rPr lang="en-US" sz="3000" dirty="0"/>
              <a:t>, S. O. &amp; </a:t>
            </a:r>
            <a:r>
              <a:rPr lang="en-US" sz="3000" dirty="0" err="1"/>
              <a:t>Weisrock</a:t>
            </a:r>
            <a:r>
              <a:rPr lang="en-US" sz="3000" dirty="0"/>
              <a:t>, D. W. Estimation of contemporary effective population size and population declines using RAD sequence data. </a:t>
            </a:r>
            <a:r>
              <a:rPr lang="en-US" sz="3000" i="1" dirty="0"/>
              <a:t>Heredity (</a:t>
            </a:r>
            <a:r>
              <a:rPr lang="en-US" sz="3000" i="1" dirty="0" err="1"/>
              <a:t>Edinb</a:t>
            </a:r>
            <a:r>
              <a:rPr lang="en-US" sz="3000" i="1" dirty="0"/>
              <a:t>).</a:t>
            </a:r>
            <a:r>
              <a:rPr lang="en-US" sz="3000" dirty="0"/>
              <a:t> 1–12 (2017). doi:10.1038/s41437-017-0037-y </a:t>
            </a:r>
            <a:r>
              <a:rPr lang="en-US" sz="3000" b="1" dirty="0"/>
              <a:t>[3.] </a:t>
            </a:r>
            <a:r>
              <a:rPr lang="en-US" sz="3000" dirty="0" err="1"/>
              <a:t>Fisch</a:t>
            </a:r>
            <a:r>
              <a:rPr lang="en-US" sz="3000" dirty="0"/>
              <a:t>, K. M., Henderson, J. M., Burton, R. S. &amp; May, B. Population genetics and conservation implications for the endangered delta smelt in the San Francisco Bay-Delta. </a:t>
            </a:r>
            <a:r>
              <a:rPr lang="en-US" sz="3000" i="1" dirty="0" err="1"/>
              <a:t>Conserv</a:t>
            </a:r>
            <a:r>
              <a:rPr lang="en-US" sz="3000" i="1" dirty="0"/>
              <a:t>. Genet.</a:t>
            </a:r>
            <a:r>
              <a:rPr lang="en-US" sz="3000" dirty="0"/>
              <a:t> 12, 1421–1434 (2011). </a:t>
            </a:r>
            <a:r>
              <a:rPr lang="en-US" sz="3000" b="1" dirty="0"/>
              <a:t>[4.] </a:t>
            </a:r>
            <a:r>
              <a:rPr lang="en-US" sz="3000" dirty="0"/>
              <a:t>Finger, A. J., Schumer, G., Benjamin, A. &amp; Blankenship, S. Evaluation and Interpretation of Genetic Effective Population Size of Delta Smelt from 2011–2014. </a:t>
            </a:r>
            <a:r>
              <a:rPr lang="en-US" sz="3000" i="1" dirty="0"/>
              <a:t>San Fr. Estuary Watershed Sci.</a:t>
            </a:r>
            <a:r>
              <a:rPr lang="en-US" sz="3000" dirty="0"/>
              <a:t> 15, (2017). </a:t>
            </a:r>
            <a:r>
              <a:rPr lang="en-US" sz="3000" b="1" dirty="0"/>
              <a:t>[5.] </a:t>
            </a:r>
            <a:r>
              <a:rPr lang="en-US" sz="3000" dirty="0"/>
              <a:t>Lew, R. M. </a:t>
            </a:r>
            <a:r>
              <a:rPr lang="en-US" sz="3000" i="1" dirty="0"/>
              <a:t>et al.</a:t>
            </a:r>
            <a:r>
              <a:rPr lang="en-US" sz="3000" dirty="0"/>
              <a:t> Using Next-Generation Sequencing to Assist a Conservation Hatchery: a Single-Nucleotide Polymorphism Panel for the Genetic Management of Endangered Delta Smelt. </a:t>
            </a:r>
            <a:r>
              <a:rPr lang="en-US" sz="3000" i="1" dirty="0"/>
              <a:t>Trans. Am. Fish. Soc.</a:t>
            </a:r>
            <a:r>
              <a:rPr lang="en-US" sz="3000" dirty="0"/>
              <a:t> 144, 767–779 (2015).</a:t>
            </a:r>
          </a:p>
          <a:p>
            <a:endParaRPr lang="en-US" sz="3000" dirty="0"/>
          </a:p>
          <a:p>
            <a:endParaRPr lang="en-US" sz="3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74C7AC-1870-CC4D-9DEA-1475AA78B5D4}"/>
              </a:ext>
            </a:extLst>
          </p:cNvPr>
          <p:cNvGrpSpPr/>
          <p:nvPr/>
        </p:nvGrpSpPr>
        <p:grpSpPr>
          <a:xfrm>
            <a:off x="33047430" y="23070664"/>
            <a:ext cx="16014385" cy="7543498"/>
            <a:chOff x="51098473" y="22077954"/>
            <a:chExt cx="12569102" cy="6737285"/>
          </a:xfrm>
        </p:grpSpPr>
        <p:sp>
          <p:nvSpPr>
            <p:cNvPr id="15390" name="Rectangle 2162"/>
            <p:cNvSpPr>
              <a:spLocks noChangeArrowheads="1"/>
            </p:cNvSpPr>
            <p:nvPr/>
          </p:nvSpPr>
          <p:spPr bwMode="auto">
            <a:xfrm>
              <a:off x="51098473" y="22077954"/>
              <a:ext cx="12569102" cy="6737285"/>
            </a:xfrm>
            <a:prstGeom prst="rect">
              <a:avLst/>
            </a:prstGeom>
            <a:noFill/>
            <a:ln w="76200">
              <a:solidFill>
                <a:srgbClr val="326598"/>
              </a:solidFill>
              <a:miter lim="800000"/>
              <a:headEnd/>
              <a:tailEnd/>
            </a:ln>
          </p:spPr>
          <p:txBody>
            <a:bodyPr wrap="none" lIns="88624" tIns="44312" rIns="88624" bIns="44312" anchor="ctr">
              <a:prstTxWarp prst="textNoShape">
                <a:avLst/>
              </a:prstTxWarp>
            </a:bodyPr>
            <a:lstStyle/>
            <a:p>
              <a:pPr defTabSz="885825" eaLnBrk="0" hangingPunct="0"/>
              <a:endParaRPr lang="en-US" sz="2300"/>
            </a:p>
          </p:txBody>
        </p:sp>
        <p:sp>
          <p:nvSpPr>
            <p:cNvPr id="69" name="Text Box 2039"/>
            <p:cNvSpPr txBox="1">
              <a:spLocks noChangeArrowheads="1"/>
            </p:cNvSpPr>
            <p:nvPr/>
          </p:nvSpPr>
          <p:spPr bwMode="auto">
            <a:xfrm>
              <a:off x="51301979" y="22355538"/>
              <a:ext cx="9134221" cy="1168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5242" tIns="52621" rIns="105242" bIns="52621">
              <a:prstTxWarp prst="textNoShape">
                <a:avLst/>
              </a:prstTxWarp>
              <a:spAutoFit/>
            </a:bodyPr>
            <a:lstStyle/>
            <a:p>
              <a:pPr defTabSz="1052513" eaLnBrk="0" hangingPunct="0"/>
              <a:r>
                <a:rPr lang="en-US" sz="6900" b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pitchFamily="127" charset="0"/>
                </a:rPr>
                <a:t>Terms Defined</a:t>
              </a:r>
            </a:p>
          </p:txBody>
        </p:sp>
        <p:sp>
          <p:nvSpPr>
            <p:cNvPr id="15392" name="TextBox 69"/>
            <p:cNvSpPr txBox="1">
              <a:spLocks noChangeArrowheads="1"/>
            </p:cNvSpPr>
            <p:nvPr/>
          </p:nvSpPr>
          <p:spPr bwMode="auto">
            <a:xfrm>
              <a:off x="51419944" y="23417653"/>
              <a:ext cx="12226532" cy="5027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88624" tIns="44312" rIns="88624" bIns="44312">
              <a:prstTxWarp prst="textNoShape">
                <a:avLst/>
              </a:prstTxWarp>
              <a:spAutoFit/>
            </a:bodyPr>
            <a:lstStyle/>
            <a:p>
              <a:r>
                <a:rPr lang="en-US" sz="4000" b="1" u="sng" dirty="0"/>
                <a:t>Ne:</a:t>
              </a:r>
              <a:r>
                <a:rPr lang="en-US" sz="4000" dirty="0"/>
                <a:t> The effective population size of an ideal population. This term measures the amount of genetic diversity maintained within a population. </a:t>
              </a:r>
            </a:p>
            <a:p>
              <a:r>
                <a:rPr lang="en-US" sz="4000" b="1" u="sng" dirty="0" err="1"/>
                <a:t>Ne</a:t>
              </a:r>
              <a:r>
                <a:rPr lang="en-US" sz="4000" b="1" u="sng" baseline="-25000" dirty="0" err="1"/>
                <a:t>LD</a:t>
              </a:r>
              <a:r>
                <a:rPr lang="en-US" sz="4000" b="1" u="sng" dirty="0"/>
                <a:t>:</a:t>
              </a:r>
              <a:r>
                <a:rPr lang="en-US" sz="4000" dirty="0"/>
                <a:t> A temporal method of estimating effective population size. This method uses samples from different generations.</a:t>
              </a:r>
            </a:p>
            <a:p>
              <a:r>
                <a:rPr lang="en-US" sz="4000" b="1" u="sng" dirty="0" err="1"/>
                <a:t>Ne</a:t>
              </a:r>
              <a:r>
                <a:rPr lang="en-US" sz="4000" b="1" u="sng" baseline="-25000" dirty="0" err="1"/>
                <a:t>T</a:t>
              </a:r>
              <a:r>
                <a:rPr lang="en-US" sz="4000" b="1" u="sng" dirty="0"/>
                <a:t>:</a:t>
              </a:r>
              <a:r>
                <a:rPr lang="en-US" sz="4000" dirty="0"/>
                <a:t> A linkage disequilibrium method of estimating effective population size. This method uses samples individuals from a single generation.</a:t>
              </a:r>
            </a:p>
            <a:p>
              <a:r>
                <a:rPr lang="en-US" sz="4000" b="1" u="sng" dirty="0"/>
                <a:t>Linkage Disequilibrium:</a:t>
              </a:r>
              <a:r>
                <a:rPr lang="en-US" sz="4000" dirty="0"/>
                <a:t> The nonrandom association of alleles at different loci in a given population.</a:t>
              </a:r>
            </a:p>
            <a:p>
              <a:r>
                <a:rPr lang="en-US" sz="4000" b="1" u="sng" dirty="0"/>
                <a:t>RAD-</a:t>
              </a:r>
              <a:r>
                <a:rPr lang="en-US" sz="4000" b="1" u="sng" dirty="0" err="1"/>
                <a:t>seq</a:t>
              </a:r>
              <a:r>
                <a:rPr lang="en-US" sz="4000" b="1" u="sng" dirty="0"/>
                <a:t>:</a:t>
              </a:r>
              <a:r>
                <a:rPr lang="en-US" sz="4000" dirty="0"/>
                <a:t> Restriction site Associated DNA Sequencing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6A34144-4C56-9641-A8E9-4519A2C8D9CD}"/>
              </a:ext>
            </a:extLst>
          </p:cNvPr>
          <p:cNvGrpSpPr/>
          <p:nvPr/>
        </p:nvGrpSpPr>
        <p:grpSpPr>
          <a:xfrm>
            <a:off x="36726404" y="31011367"/>
            <a:ext cx="12335412" cy="4525342"/>
            <a:chOff x="13143468" y="30585138"/>
            <a:chExt cx="9229908" cy="4525342"/>
          </a:xfrm>
        </p:grpSpPr>
        <p:sp>
          <p:nvSpPr>
            <p:cNvPr id="2" name="Text Box 2039"/>
            <p:cNvSpPr txBox="1">
              <a:spLocks noChangeArrowheads="1"/>
            </p:cNvSpPr>
            <p:nvPr/>
          </p:nvSpPr>
          <p:spPr bwMode="auto">
            <a:xfrm>
              <a:off x="13418096" y="30688485"/>
              <a:ext cx="6781646" cy="998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5242" tIns="52621" rIns="105242" bIns="52621">
              <a:prstTxWarp prst="textNoShape">
                <a:avLst/>
              </a:prstTxWarp>
              <a:spAutoFit/>
            </a:bodyPr>
            <a:lstStyle/>
            <a:p>
              <a:pPr defTabSz="1052513" eaLnBrk="0" hangingPunct="0"/>
              <a:r>
                <a:rPr lang="en-US" sz="5800" b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pitchFamily="127" charset="0"/>
                </a:rPr>
                <a:t>Acknowledgments</a:t>
              </a:r>
            </a:p>
          </p:txBody>
        </p:sp>
        <p:sp>
          <p:nvSpPr>
            <p:cNvPr id="15406" name="Rectangle 3109"/>
            <p:cNvSpPr>
              <a:spLocks noChangeArrowheads="1"/>
            </p:cNvSpPr>
            <p:nvPr/>
          </p:nvSpPr>
          <p:spPr bwMode="auto">
            <a:xfrm>
              <a:off x="13143468" y="30585138"/>
              <a:ext cx="9229908" cy="4525342"/>
            </a:xfrm>
            <a:prstGeom prst="rect">
              <a:avLst/>
            </a:prstGeom>
            <a:noFill/>
            <a:ln w="76200">
              <a:solidFill>
                <a:srgbClr val="326598"/>
              </a:solidFill>
              <a:miter lim="800000"/>
              <a:headEnd/>
              <a:tailEnd/>
            </a:ln>
          </p:spPr>
          <p:txBody>
            <a:bodyPr wrap="none" lIns="88624" tIns="44312" rIns="88624" bIns="44312" anchor="ctr">
              <a:prstTxWarp prst="textNoShape">
                <a:avLst/>
              </a:prstTxWarp>
            </a:bodyPr>
            <a:lstStyle/>
            <a:p>
              <a:pPr defTabSz="885825" eaLnBrk="0" hangingPunct="0"/>
              <a:endParaRPr lang="en-US" sz="2300"/>
            </a:p>
          </p:txBody>
        </p:sp>
        <p:sp>
          <p:nvSpPr>
            <p:cNvPr id="15407" name="TextBox 114"/>
            <p:cNvSpPr txBox="1">
              <a:spLocks noChangeArrowheads="1"/>
            </p:cNvSpPr>
            <p:nvPr/>
          </p:nvSpPr>
          <p:spPr bwMode="auto">
            <a:xfrm>
              <a:off x="13426153" y="31606524"/>
              <a:ext cx="8670971" cy="3321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88624" tIns="44312" rIns="88624" bIns="44312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n-US" sz="3000" dirty="0"/>
                <a:t>The authors thank Alisha M. </a:t>
              </a:r>
              <a:r>
                <a:rPr lang="en-US" sz="3000" dirty="0" err="1"/>
                <a:t>Goodbla</a:t>
              </a:r>
              <a:r>
                <a:rPr lang="en-US" sz="3000" dirty="0"/>
                <a:t> and Alyssa Benjamin for the extraction of DNA and sequencing of Delta Smelt samples.  This research was supported under the California Department of Water </a:t>
              </a:r>
              <a:r>
                <a:rPr lang="en-US" sz="3000" dirty="0">
                  <a:latin typeface="+mj-lt"/>
                </a:rPr>
                <a:t>Resources (</a:t>
              </a:r>
              <a:r>
                <a:rPr lang="en-US" sz="3000" dirty="0">
                  <a:solidFill>
                    <a:srgbClr val="222222"/>
                  </a:solidFill>
                  <a:latin typeface="+mj-lt"/>
                </a:rPr>
                <a:t>4600011066</a:t>
              </a:r>
              <a:r>
                <a:rPr lang="en-US" sz="3000" dirty="0">
                  <a:latin typeface="+mj-lt"/>
                </a:rPr>
                <a:t>9) at UC </a:t>
              </a:r>
              <a:r>
                <a:rPr lang="en-US" sz="3000" dirty="0"/>
                <a:t>Davis.  The library prep was carried out at the Genomic Variation Laboratory and sequencing at the UC Davis Sequencing Center.</a:t>
              </a:r>
            </a:p>
          </p:txBody>
        </p:sp>
      </p:grpSp>
      <p:sp>
        <p:nvSpPr>
          <p:cNvPr id="45" name="Rectangle 3109"/>
          <p:cNvSpPr>
            <a:spLocks noChangeArrowheads="1"/>
          </p:cNvSpPr>
          <p:nvPr/>
        </p:nvSpPr>
        <p:spPr bwMode="auto">
          <a:xfrm>
            <a:off x="1196974" y="30293397"/>
            <a:ext cx="11635658" cy="5319768"/>
          </a:xfrm>
          <a:prstGeom prst="rect">
            <a:avLst/>
          </a:prstGeom>
          <a:noFill/>
          <a:ln w="76200">
            <a:solidFill>
              <a:srgbClr val="326598"/>
            </a:solidFill>
            <a:miter lim="800000"/>
            <a:headEnd/>
            <a:tailEnd/>
          </a:ln>
        </p:spPr>
        <p:txBody>
          <a:bodyPr wrap="none" lIns="88624" tIns="44312" rIns="88624" bIns="44312" anchor="ctr">
            <a:prstTxWarp prst="textNoShape">
              <a:avLst/>
            </a:prstTxWarp>
          </a:bodyPr>
          <a:lstStyle/>
          <a:p>
            <a:pPr defTabSz="885825" eaLnBrk="0" hangingPunct="0"/>
            <a:endParaRPr lang="en-US" sz="2300"/>
          </a:p>
        </p:txBody>
      </p:sp>
      <p:sp>
        <p:nvSpPr>
          <p:cNvPr id="46" name="Text Box 2039"/>
          <p:cNvSpPr txBox="1">
            <a:spLocks noChangeArrowheads="1"/>
          </p:cNvSpPr>
          <p:nvPr/>
        </p:nvSpPr>
        <p:spPr bwMode="auto">
          <a:xfrm>
            <a:off x="1459421" y="30497693"/>
            <a:ext cx="7095199" cy="998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5242" tIns="52621" rIns="105242" bIns="52621">
            <a:prstTxWarp prst="textNoShape">
              <a:avLst/>
            </a:prstTxWarp>
            <a:spAutoFit/>
          </a:bodyPr>
          <a:lstStyle/>
          <a:p>
            <a:pPr defTabSz="1052513" eaLnBrk="0" hangingPunct="0"/>
            <a:r>
              <a:rPr lang="en-US" sz="5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27" charset="0"/>
              </a:rPr>
              <a:t>Contact</a:t>
            </a:r>
          </a:p>
        </p:txBody>
      </p:sp>
      <p:sp>
        <p:nvSpPr>
          <p:cNvPr id="47" name="Text Box 2161"/>
          <p:cNvSpPr txBox="1">
            <a:spLocks noChangeArrowheads="1"/>
          </p:cNvSpPr>
          <p:nvPr/>
        </p:nvSpPr>
        <p:spPr bwMode="auto">
          <a:xfrm>
            <a:off x="5813163" y="30835946"/>
            <a:ext cx="6907544" cy="76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624" tIns="44312" rIns="88624" bIns="44312">
            <a:prstTxWarp prst="textNoShape">
              <a:avLst/>
            </a:prstTxWarp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/>
              <a:t>Shannon E.K. Joslin</a:t>
            </a:r>
          </a:p>
          <a:p>
            <a:pPr algn="just">
              <a:lnSpc>
                <a:spcPct val="150000"/>
              </a:lnSpc>
            </a:pPr>
            <a:r>
              <a:rPr lang="en-US" sz="3600" b="1" dirty="0"/>
              <a:t>Email:</a:t>
            </a:r>
            <a:r>
              <a:rPr lang="en-US" sz="3600" dirty="0"/>
              <a:t> </a:t>
            </a:r>
            <a:r>
              <a:rPr lang="en-US" sz="3600" dirty="0" err="1"/>
              <a:t>sejoslin@ucdavis.edu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55" name="Rectangle 2034"/>
          <p:cNvSpPr>
            <a:spLocks noChangeArrowheads="1"/>
          </p:cNvSpPr>
          <p:nvPr/>
        </p:nvSpPr>
        <p:spPr bwMode="auto">
          <a:xfrm>
            <a:off x="6586537" y="3166320"/>
            <a:ext cx="38217647" cy="333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9332" tIns="74667" rIns="149332" bIns="74667" anchor="ctr">
            <a:prstTxWarp prst="textNoShape">
              <a:avLst/>
            </a:prstTxWarp>
          </a:bodyPr>
          <a:lstStyle/>
          <a:p>
            <a:pPr algn="ctr" defTabSz="1052513" eaLnBrk="0" hangingPunct="0"/>
            <a:r>
              <a:rPr lang="en-US" sz="6900" b="1" i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	</a:t>
            </a:r>
            <a:br>
              <a:rPr lang="en-US" sz="6900" b="1" i="1" dirty="0"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US" sz="6900" b="1" i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Shannon E.K. Joslin</a:t>
            </a:r>
            <a:r>
              <a:rPr lang="en-US" sz="6900" b="1" i="1" baseline="30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1,3</a:t>
            </a:r>
            <a:r>
              <a:rPr lang="en-US" sz="6900" b="1" i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and Amanda J. Finger</a:t>
            </a:r>
            <a:r>
              <a:rPr lang="en-US" sz="6900" b="1" i="1" baseline="30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2,3</a:t>
            </a:r>
            <a:r>
              <a:rPr lang="en-US" sz="1700" dirty="0"/>
              <a:t> </a:t>
            </a:r>
          </a:p>
          <a:p>
            <a:pPr algn="ctr" defTabSz="1052513" eaLnBrk="0" hangingPunct="0"/>
            <a:r>
              <a:rPr lang="en-US" sz="4000" i="1" baseline="30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27" charset="0"/>
              </a:rPr>
              <a:t>1</a:t>
            </a: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27" charset="0"/>
              </a:rPr>
              <a:t>Integrative Genetics and Genomics Graduate Group, </a:t>
            </a:r>
            <a:r>
              <a:rPr lang="en-US" sz="4000" i="1" baseline="30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27" charset="0"/>
              </a:rPr>
              <a:t>2</a:t>
            </a: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27" charset="0"/>
              </a:rPr>
              <a:t>Department of Animal Science and </a:t>
            </a:r>
            <a:r>
              <a:rPr lang="en-US" sz="4000" i="1" baseline="30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27" charset="0"/>
              </a:rPr>
              <a:t>3</a:t>
            </a: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27" charset="0"/>
              </a:rPr>
              <a:t>Genomic Variation Laboratory; University of California, Davis</a:t>
            </a:r>
          </a:p>
          <a:p>
            <a:pPr algn="ctr" defTabSz="1052513" eaLnBrk="0" hangingPunct="0"/>
            <a:endParaRPr lang="en-US" sz="3100" b="1" i="1" baseline="300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6" name="Rectangle 2033"/>
          <p:cNvSpPr>
            <a:spLocks noChangeArrowheads="1"/>
          </p:cNvSpPr>
          <p:nvPr/>
        </p:nvSpPr>
        <p:spPr bwMode="auto">
          <a:xfrm>
            <a:off x="7042772" y="1665005"/>
            <a:ext cx="35476445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9332" tIns="74667" rIns="149332" bIns="74667" anchor="ctr">
            <a:prstTxWarp prst="textNoShape">
              <a:avLst/>
            </a:prstTxWarp>
          </a:bodyPr>
          <a:lstStyle/>
          <a:p>
            <a:pPr algn="ctr"/>
            <a:r>
              <a:rPr lang="en-US" sz="8800" b="1" dirty="0">
                <a:latin typeface="Helvetica" pitchFamily="2" charset="0"/>
                <a:cs typeface="Arial" panose="020B0604020202020204" pitchFamily="34" charset="0"/>
              </a:rPr>
              <a:t>Estimating effective population size (Ne) of</a:t>
            </a:r>
            <a:r>
              <a:rPr lang="en-US" sz="8800" b="1" i="1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8800" b="1" dirty="0">
                <a:latin typeface="Helvetica" pitchFamily="2" charset="0"/>
                <a:cs typeface="Arial" panose="020B0604020202020204" pitchFamily="34" charset="0"/>
              </a:rPr>
              <a:t>wild</a:t>
            </a:r>
            <a:r>
              <a:rPr lang="en-US" sz="8800" b="1" i="1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8800" b="1" dirty="0">
                <a:latin typeface="Helvetica" pitchFamily="2" charset="0"/>
                <a:cs typeface="Arial" panose="020B0604020202020204" pitchFamily="34" charset="0"/>
              </a:rPr>
              <a:t>Delta Smelt using RAD-</a:t>
            </a:r>
            <a:r>
              <a:rPr lang="en-US" sz="8800" b="1" dirty="0" err="1">
                <a:latin typeface="Helvetica" pitchFamily="2" charset="0"/>
                <a:cs typeface="Arial" panose="020B0604020202020204" pitchFamily="34" charset="0"/>
              </a:rPr>
              <a:t>seq</a:t>
            </a:r>
            <a:endParaRPr lang="en-US" sz="8800" b="1" dirty="0">
              <a:effectLst/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EC445C9-41EB-444B-B7EE-27BAF026F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295" y="1342899"/>
            <a:ext cx="4120082" cy="43361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63551652-449C-1E4E-9C65-65F5109F66C9}"/>
              </a:ext>
            </a:extLst>
          </p:cNvPr>
          <p:cNvGrpSpPr/>
          <p:nvPr/>
        </p:nvGrpSpPr>
        <p:grpSpPr>
          <a:xfrm>
            <a:off x="1226563" y="17083644"/>
            <a:ext cx="11635658" cy="13171200"/>
            <a:chOff x="1027126" y="14357467"/>
            <a:chExt cx="10514352" cy="12764354"/>
          </a:xfrm>
        </p:grpSpPr>
        <p:sp>
          <p:nvSpPr>
            <p:cNvPr id="84" name="Rectangle 2030">
              <a:extLst>
                <a:ext uri="{FF2B5EF4-FFF2-40B4-BE49-F238E27FC236}">
                  <a16:creationId xmlns:a16="http://schemas.microsoft.com/office/drawing/2014/main" id="{542E6C5B-38C7-1B42-919F-C996371D1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126" y="14357467"/>
              <a:ext cx="10514352" cy="12326614"/>
            </a:xfrm>
            <a:prstGeom prst="rect">
              <a:avLst/>
            </a:prstGeom>
            <a:noFill/>
            <a:ln w="76200">
              <a:solidFill>
                <a:srgbClr val="326598"/>
              </a:solidFill>
              <a:miter lim="800000"/>
              <a:headEnd/>
              <a:tailEnd/>
            </a:ln>
          </p:spPr>
          <p:txBody>
            <a:bodyPr wrap="none" lIns="88624" tIns="44312" rIns="88624" bIns="44312" anchor="ctr">
              <a:prstTxWarp prst="textNoShape">
                <a:avLst/>
              </a:prstTxWarp>
            </a:bodyPr>
            <a:lstStyle/>
            <a:p>
              <a:pPr defTabSz="885825" eaLnBrk="0" hangingPunct="0"/>
              <a:endParaRPr lang="en-US" sz="2300" dirty="0"/>
            </a:p>
          </p:txBody>
        </p:sp>
        <p:sp>
          <p:nvSpPr>
            <p:cNvPr id="85" name="Text Box 2032">
              <a:extLst>
                <a:ext uri="{FF2B5EF4-FFF2-40B4-BE49-F238E27FC236}">
                  <a16:creationId xmlns:a16="http://schemas.microsoft.com/office/drawing/2014/main" id="{7A7BEA64-88D7-DC4B-835F-56DCAAE76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7902" y="14532751"/>
              <a:ext cx="5374209" cy="1168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5242" tIns="52621" rIns="105242" bIns="52621">
              <a:prstTxWarp prst="textNoShape">
                <a:avLst/>
              </a:prstTxWarp>
              <a:spAutoFit/>
            </a:bodyPr>
            <a:lstStyle/>
            <a:p>
              <a:pPr defTabSz="1052513" eaLnBrk="0" hangingPunct="0"/>
              <a:r>
                <a:rPr lang="en-US" sz="6900" b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pitchFamily="127" charset="0"/>
                </a:rPr>
                <a:t>Background</a:t>
              </a:r>
            </a:p>
          </p:txBody>
        </p:sp>
        <p:sp>
          <p:nvSpPr>
            <p:cNvPr id="86" name="Rectangle 63">
              <a:extLst>
                <a:ext uri="{FF2B5EF4-FFF2-40B4-BE49-F238E27FC236}">
                  <a16:creationId xmlns:a16="http://schemas.microsoft.com/office/drawing/2014/main" id="{9E210F3A-66BF-5B46-A379-69290B5BA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902" y="15700850"/>
              <a:ext cx="9832222" cy="11420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88624" tIns="44312" rIns="88624" bIns="44312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n-US" sz="4000" b="1" dirty="0"/>
                <a:t>Species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4000" i="1" dirty="0" err="1"/>
                <a:t>Hypomesus</a:t>
              </a:r>
              <a:r>
                <a:rPr lang="en-US" sz="4000" i="1" dirty="0"/>
                <a:t> </a:t>
              </a:r>
              <a:r>
                <a:rPr lang="en-US" sz="4000" i="1" dirty="0" err="1"/>
                <a:t>transpacificus</a:t>
              </a:r>
              <a:r>
                <a:rPr lang="en-US" sz="4000" dirty="0"/>
                <a:t> (Delta Smelt) is a small translucent estuarine fish endemic to the San Francisco Estuary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4000" dirty="0"/>
                <a:t>Delta Smelt population abundances have been declining since the 1970s</a:t>
              </a:r>
              <a:r>
                <a:rPr lang="en-US" sz="4000" i="1" dirty="0"/>
                <a:t> </a:t>
              </a:r>
              <a:r>
                <a:rPr lang="en-US" sz="4000" dirty="0"/>
                <a:t>and</a:t>
              </a:r>
              <a:r>
                <a:rPr lang="en-US" sz="4000" i="1" dirty="0"/>
                <a:t> </a:t>
              </a:r>
              <a:r>
                <a:rPr lang="en-US" sz="4000" dirty="0"/>
                <a:t>have been protected under the federal and California Endangered Species Act since 1993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4000" dirty="0"/>
                <a:t>Currently, Delta Smelt abundances are monitored though regular surveys</a:t>
              </a:r>
              <a:r>
                <a:rPr lang="en-US" sz="4000" baseline="30000" dirty="0"/>
                <a:t>1</a:t>
              </a:r>
              <a:r>
                <a:rPr lang="en-US" sz="4000" dirty="0"/>
                <a:t> 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4000" dirty="0"/>
                <a:t>Despite an intense amount of research into the species the population abundances continue to decline</a:t>
              </a:r>
            </a:p>
            <a:p>
              <a:pPr algn="just"/>
              <a:r>
                <a:rPr lang="en-US" sz="4000" b="1" dirty="0"/>
                <a:t>Techniques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4000" dirty="0"/>
                <a:t>Previous studies have used </a:t>
              </a:r>
              <a:r>
                <a:rPr lang="en-US" sz="4000" b="1" dirty="0"/>
                <a:t>temporal</a:t>
              </a:r>
              <a:r>
                <a:rPr lang="en-US" sz="4000" dirty="0"/>
                <a:t> (</a:t>
              </a:r>
              <a:r>
                <a:rPr lang="en-US" sz="4000" b="1" dirty="0" err="1"/>
                <a:t>Ne</a:t>
              </a:r>
              <a:r>
                <a:rPr lang="en-US" sz="4000" b="1" baseline="-25000" dirty="0" err="1"/>
                <a:t>T</a:t>
              </a:r>
              <a:r>
                <a:rPr lang="en-US" sz="4000" dirty="0"/>
                <a:t>) and </a:t>
              </a:r>
              <a:r>
                <a:rPr lang="en-US" sz="4000" b="1" dirty="0"/>
                <a:t>linkage disequilibrium </a:t>
              </a:r>
              <a:r>
                <a:rPr lang="en-US" sz="4000" b="1" dirty="0" err="1"/>
                <a:t>Ne</a:t>
              </a:r>
              <a:r>
                <a:rPr lang="en-US" sz="4000" b="1" baseline="-25000" dirty="0" err="1"/>
                <a:t>LD</a:t>
              </a:r>
              <a:r>
                <a:rPr lang="en-US" sz="4000" dirty="0"/>
                <a:t> methods to estimate Ne of the wild Delta Smelt population using 12-15 microsatellite markers</a:t>
              </a:r>
              <a:r>
                <a:rPr lang="en-US" sz="4000" baseline="30000" dirty="0"/>
                <a:t>2-3</a:t>
              </a:r>
              <a:r>
                <a:rPr lang="en-US" sz="4000" dirty="0"/>
                <a:t> 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endParaRPr lang="en-US" sz="40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A7FFFBD-43FA-484C-8175-2C1F1D1A4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242" y="31609480"/>
            <a:ext cx="3874820" cy="365118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04DDF58-24D7-5640-9754-9AA5FD5DC0BD}"/>
              </a:ext>
            </a:extLst>
          </p:cNvPr>
          <p:cNvGrpSpPr/>
          <p:nvPr/>
        </p:nvGrpSpPr>
        <p:grpSpPr>
          <a:xfrm>
            <a:off x="5823668" y="32714955"/>
            <a:ext cx="4816674" cy="849881"/>
            <a:chOff x="1523718" y="34353646"/>
            <a:chExt cx="4816674" cy="8498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36DE763-3B0A-2247-AA73-7BA0B751C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3718" y="34353646"/>
              <a:ext cx="871128" cy="8498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126CDD-760F-484E-A37A-AB7F828487A3}"/>
                </a:ext>
              </a:extLst>
            </p:cNvPr>
            <p:cNvSpPr txBox="1"/>
            <p:nvPr/>
          </p:nvSpPr>
          <p:spPr>
            <a:xfrm>
              <a:off x="2443171" y="34470809"/>
              <a:ext cx="38972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@</a:t>
              </a:r>
              <a:r>
                <a:rPr lang="en-US" sz="3600" b="1" dirty="0" err="1"/>
                <a:t>IntrprtngGnmcs</a:t>
              </a:r>
              <a:endParaRPr lang="en-US" sz="36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95BF59-6133-F142-A665-7FDA44CD360C}"/>
              </a:ext>
            </a:extLst>
          </p:cNvPr>
          <p:cNvGrpSpPr/>
          <p:nvPr/>
        </p:nvGrpSpPr>
        <p:grpSpPr>
          <a:xfrm>
            <a:off x="5823668" y="33734368"/>
            <a:ext cx="6930533" cy="805655"/>
            <a:chOff x="6582315" y="34375757"/>
            <a:chExt cx="6930533" cy="80565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43908BD-1612-7845-8C28-2782CAB9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2315" y="34375757"/>
              <a:ext cx="794227" cy="8056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EB0EFD-8DF3-A747-82BF-60280E0E42BA}"/>
                </a:ext>
              </a:extLst>
            </p:cNvPr>
            <p:cNvSpPr txBox="1"/>
            <p:nvPr/>
          </p:nvSpPr>
          <p:spPr>
            <a:xfrm>
              <a:off x="7467603" y="34454491"/>
              <a:ext cx="60452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hlinkClick r:id="rId9"/>
                </a:rPr>
                <a:t>http://github.com/shannonekj</a:t>
              </a:r>
              <a:endParaRPr lang="en-US" sz="3600" b="1" dirty="0"/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FD0FFB6-60C3-5346-A826-B1D28685B47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495300" cy="119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795708473"/>
                    </a:ext>
                  </a:extLst>
                </a:gridCol>
              </a:tblGrid>
              <a:tr h="1193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57720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19BFE04-24F3-1D4D-ACB7-8EF5A5B3A74B}"/>
              </a:ext>
            </a:extLst>
          </p:cNvPr>
          <p:cNvGrpSpPr/>
          <p:nvPr/>
        </p:nvGrpSpPr>
        <p:grpSpPr>
          <a:xfrm>
            <a:off x="13272041" y="6761073"/>
            <a:ext cx="19357178" cy="3949459"/>
            <a:chOff x="16946485" y="6689134"/>
            <a:chExt cx="19324920" cy="3949459"/>
          </a:xfrm>
        </p:grpSpPr>
        <p:sp>
          <p:nvSpPr>
            <p:cNvPr id="51" name="Rectangle 2162"/>
            <p:cNvSpPr>
              <a:spLocks noChangeArrowheads="1"/>
            </p:cNvSpPr>
            <p:nvPr/>
          </p:nvSpPr>
          <p:spPr bwMode="auto">
            <a:xfrm>
              <a:off x="16946485" y="6689134"/>
              <a:ext cx="19324920" cy="3949459"/>
            </a:xfrm>
            <a:prstGeom prst="rect">
              <a:avLst/>
            </a:prstGeom>
            <a:noFill/>
            <a:ln w="76200">
              <a:solidFill>
                <a:srgbClr val="326598"/>
              </a:solidFill>
              <a:miter lim="800000"/>
              <a:headEnd/>
              <a:tailEnd/>
            </a:ln>
          </p:spPr>
          <p:txBody>
            <a:bodyPr wrap="none" lIns="88624" tIns="44312" rIns="88624" bIns="44312" anchor="ctr">
              <a:prstTxWarp prst="textNoShape">
                <a:avLst/>
              </a:prstTxWarp>
            </a:bodyPr>
            <a:lstStyle/>
            <a:p>
              <a:pPr defTabSz="885825" eaLnBrk="0" hangingPunct="0"/>
              <a:endParaRPr lang="en-US" sz="2300"/>
            </a:p>
          </p:txBody>
        </p:sp>
        <p:sp>
          <p:nvSpPr>
            <p:cNvPr id="260" name="Text Box 2039">
              <a:extLst>
                <a:ext uri="{FF2B5EF4-FFF2-40B4-BE49-F238E27FC236}">
                  <a16:creationId xmlns:a16="http://schemas.microsoft.com/office/drawing/2014/main" id="{9EF08A26-D609-724C-8C5E-C52814DC7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8215" y="6750818"/>
              <a:ext cx="10284077" cy="1168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5242" tIns="52621" rIns="105242" bIns="52621">
              <a:prstTxWarp prst="textNoShape">
                <a:avLst/>
              </a:prstTxWarp>
              <a:spAutoFit/>
            </a:bodyPr>
            <a:lstStyle/>
            <a:p>
              <a:pPr defTabSz="1052513" eaLnBrk="0" hangingPunct="0"/>
              <a:r>
                <a:rPr lang="en-US" sz="6900" b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pitchFamily="127" charset="0"/>
                </a:rPr>
                <a:t>Research Questions: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56F2CB3C-2BC4-D24B-89DD-BE9F120C614B}"/>
                </a:ext>
              </a:extLst>
            </p:cNvPr>
            <p:cNvSpPr txBox="1"/>
            <p:nvPr/>
          </p:nvSpPr>
          <p:spPr>
            <a:xfrm>
              <a:off x="17478219" y="7884652"/>
              <a:ext cx="1817848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000" dirty="0"/>
                <a:t>Are lower abundances of Delta Smelt negatively affecting the species genetic diversity?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000" dirty="0"/>
                <a:t>What is the most sensitive and accurate way to estimate the effective population size of Delta Smelt?</a:t>
              </a:r>
            </a:p>
          </p:txBody>
        </p:sp>
      </p:grpSp>
      <p:sp>
        <p:nvSpPr>
          <p:cNvPr id="283" name="Rectangle 3109">
            <a:extLst>
              <a:ext uri="{FF2B5EF4-FFF2-40B4-BE49-F238E27FC236}">
                <a16:creationId xmlns:a16="http://schemas.microsoft.com/office/drawing/2014/main" id="{6CB0C1B7-91FE-7243-8AB9-A94624E47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828" y="6757367"/>
            <a:ext cx="15993987" cy="15943903"/>
          </a:xfrm>
          <a:prstGeom prst="rect">
            <a:avLst/>
          </a:prstGeom>
          <a:noFill/>
          <a:ln w="76200">
            <a:solidFill>
              <a:srgbClr val="326598"/>
            </a:solidFill>
            <a:miter lim="800000"/>
            <a:headEnd/>
            <a:tailEnd/>
          </a:ln>
        </p:spPr>
        <p:txBody>
          <a:bodyPr wrap="none" lIns="88624" tIns="44312" rIns="88624" bIns="44312" anchor="ctr">
            <a:prstTxWarp prst="textNoShape">
              <a:avLst/>
            </a:prstTxWarp>
          </a:bodyPr>
          <a:lstStyle/>
          <a:p>
            <a:pPr defTabSz="885825" eaLnBrk="0" hangingPunct="0"/>
            <a:endParaRPr lang="en-US" sz="23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AF59A0-B506-E041-B8AD-C50FE19925F8}"/>
              </a:ext>
            </a:extLst>
          </p:cNvPr>
          <p:cNvGrpSpPr/>
          <p:nvPr/>
        </p:nvGrpSpPr>
        <p:grpSpPr>
          <a:xfrm>
            <a:off x="13293230" y="11082923"/>
            <a:ext cx="19324920" cy="8092155"/>
            <a:chOff x="16950250" y="10917622"/>
            <a:chExt cx="19324920" cy="7928381"/>
          </a:xfrm>
        </p:grpSpPr>
        <p:sp>
          <p:nvSpPr>
            <p:cNvPr id="4087" name="Text Box 2039"/>
            <p:cNvSpPr txBox="1">
              <a:spLocks noChangeArrowheads="1"/>
            </p:cNvSpPr>
            <p:nvPr/>
          </p:nvSpPr>
          <p:spPr bwMode="auto">
            <a:xfrm>
              <a:off x="21857657" y="11170423"/>
              <a:ext cx="9107603" cy="1168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5242" tIns="52621" rIns="105242" bIns="52621">
              <a:prstTxWarp prst="textNoShape">
                <a:avLst/>
              </a:prstTxWarp>
              <a:spAutoFit/>
            </a:bodyPr>
            <a:lstStyle/>
            <a:p>
              <a:pPr defTabSz="1052513" eaLnBrk="0" hangingPunct="0"/>
              <a:r>
                <a:rPr lang="en-US" sz="6900" b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pitchFamily="127" charset="0"/>
                </a:rPr>
                <a:t>Sequencing Methods</a:t>
              </a:r>
            </a:p>
          </p:txBody>
        </p:sp>
        <p:sp>
          <p:nvSpPr>
            <p:cNvPr id="15381" name="Rectangle 3109"/>
            <p:cNvSpPr>
              <a:spLocks noChangeArrowheads="1"/>
            </p:cNvSpPr>
            <p:nvPr/>
          </p:nvSpPr>
          <p:spPr bwMode="auto">
            <a:xfrm>
              <a:off x="16950250" y="10917622"/>
              <a:ext cx="19324920" cy="7928381"/>
            </a:xfrm>
            <a:prstGeom prst="rect">
              <a:avLst/>
            </a:prstGeom>
            <a:noFill/>
            <a:ln w="76200">
              <a:solidFill>
                <a:srgbClr val="326598"/>
              </a:solidFill>
              <a:miter lim="800000"/>
              <a:headEnd/>
              <a:tailEnd/>
            </a:ln>
          </p:spPr>
          <p:txBody>
            <a:bodyPr wrap="none" lIns="88624" tIns="44312" rIns="88624" bIns="44312" anchor="ctr">
              <a:prstTxWarp prst="textNoShape">
                <a:avLst/>
              </a:prstTxWarp>
            </a:bodyPr>
            <a:lstStyle/>
            <a:p>
              <a:pPr defTabSz="885825" eaLnBrk="0" hangingPunct="0"/>
              <a:endParaRPr lang="en-US" sz="2300" dirty="0"/>
            </a:p>
          </p:txBody>
        </p:sp>
        <p:grpSp>
          <p:nvGrpSpPr>
            <p:cNvPr id="4058" name="Group 4057">
              <a:extLst>
                <a:ext uri="{FF2B5EF4-FFF2-40B4-BE49-F238E27FC236}">
                  <a16:creationId xmlns:a16="http://schemas.microsoft.com/office/drawing/2014/main" id="{F4725F9A-A5DC-744F-AA43-8BBD57F214A3}"/>
                </a:ext>
              </a:extLst>
            </p:cNvPr>
            <p:cNvGrpSpPr/>
            <p:nvPr/>
          </p:nvGrpSpPr>
          <p:grpSpPr>
            <a:xfrm>
              <a:off x="17675467" y="12752854"/>
              <a:ext cx="17608273" cy="5364324"/>
              <a:chOff x="16244312" y="8483317"/>
              <a:chExt cx="17608273" cy="536432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3CB9105-D271-814D-8786-D7A5BD8B3ADF}"/>
                  </a:ext>
                </a:extLst>
              </p:cNvPr>
              <p:cNvGrpSpPr/>
              <p:nvPr/>
            </p:nvGrpSpPr>
            <p:grpSpPr>
              <a:xfrm rot="10800000">
                <a:off x="17229786" y="9165355"/>
                <a:ext cx="11861800" cy="747745"/>
                <a:chOff x="17229786" y="9165355"/>
                <a:chExt cx="11861800" cy="747745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2699EDF-DE29-3445-8D34-9C99375B5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229786" y="9167459"/>
                  <a:ext cx="11861800" cy="472114"/>
                </a:xfrm>
                <a:prstGeom prst="rect">
                  <a:avLst/>
                </a:prstGeom>
              </p:spPr>
            </p:pic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87822EF-DA1D-6244-8D1F-E565F0689F37}"/>
                    </a:ext>
                  </a:extLst>
                </p:cNvPr>
                <p:cNvCxnSpPr/>
                <p:nvPr/>
              </p:nvCxnSpPr>
              <p:spPr bwMode="auto">
                <a:xfrm>
                  <a:off x="17949866" y="9167459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AD8AAF27-7C36-5B4F-9D5A-D00E0CF9A4B7}"/>
                    </a:ext>
                  </a:extLst>
                </p:cNvPr>
                <p:cNvCxnSpPr/>
                <p:nvPr/>
              </p:nvCxnSpPr>
              <p:spPr bwMode="auto">
                <a:xfrm>
                  <a:off x="25366690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FC7B37F2-C5AA-284B-9727-32F58EF6BBC5}"/>
                    </a:ext>
                  </a:extLst>
                </p:cNvPr>
                <p:cNvCxnSpPr/>
                <p:nvPr/>
              </p:nvCxnSpPr>
              <p:spPr bwMode="auto">
                <a:xfrm>
                  <a:off x="17445810" y="9167459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D651150-FFFD-D746-BB10-EAC0A2C6D042}"/>
                    </a:ext>
                  </a:extLst>
                </p:cNvPr>
                <p:cNvCxnSpPr/>
                <p:nvPr/>
              </p:nvCxnSpPr>
              <p:spPr bwMode="auto">
                <a:xfrm>
                  <a:off x="23854522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A1228C2-8C6E-C744-8F9E-7028C4006CBA}"/>
                    </a:ext>
                  </a:extLst>
                </p:cNvPr>
                <p:cNvCxnSpPr/>
                <p:nvPr/>
              </p:nvCxnSpPr>
              <p:spPr bwMode="auto">
                <a:xfrm>
                  <a:off x="18449256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62BEE9D-DCDC-AC46-9FFF-32551D7C5BD5}"/>
                    </a:ext>
                  </a:extLst>
                </p:cNvPr>
                <p:cNvCxnSpPr/>
                <p:nvPr/>
              </p:nvCxnSpPr>
              <p:spPr bwMode="auto">
                <a:xfrm>
                  <a:off x="19462034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5E1F6E59-18E3-6D45-BA1D-7B9EB33E887B}"/>
                    </a:ext>
                  </a:extLst>
                </p:cNvPr>
                <p:cNvCxnSpPr/>
                <p:nvPr/>
              </p:nvCxnSpPr>
              <p:spPr bwMode="auto">
                <a:xfrm>
                  <a:off x="28823074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CD28375-4EA5-7F48-96D4-8992C9FF2A9B}"/>
                    </a:ext>
                  </a:extLst>
                </p:cNvPr>
                <p:cNvCxnSpPr/>
                <p:nvPr/>
              </p:nvCxnSpPr>
              <p:spPr bwMode="auto">
                <a:xfrm>
                  <a:off x="20902194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D3E9EE4-4C73-8D4B-97C4-045304365B8C}"/>
                    </a:ext>
                  </a:extLst>
                </p:cNvPr>
                <p:cNvCxnSpPr/>
                <p:nvPr/>
              </p:nvCxnSpPr>
              <p:spPr bwMode="auto">
                <a:xfrm>
                  <a:off x="26374802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56E6E29-ABD0-8F4A-8954-4F2695CFC823}"/>
                    </a:ext>
                  </a:extLst>
                </p:cNvPr>
                <p:cNvCxnSpPr/>
                <p:nvPr/>
              </p:nvCxnSpPr>
              <p:spPr bwMode="auto">
                <a:xfrm>
                  <a:off x="21936833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90A9F4D-093B-3A46-9FD1-F8A973C0F826}"/>
                    </a:ext>
                  </a:extLst>
                </p:cNvPr>
                <p:cNvCxnSpPr/>
                <p:nvPr/>
              </p:nvCxnSpPr>
              <p:spPr bwMode="auto">
                <a:xfrm>
                  <a:off x="22414362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867D06E5-68F3-E743-89F2-B6D8E21EED0E}"/>
                    </a:ext>
                  </a:extLst>
                </p:cNvPr>
                <p:cNvCxnSpPr/>
                <p:nvPr/>
              </p:nvCxnSpPr>
              <p:spPr bwMode="auto">
                <a:xfrm>
                  <a:off x="22846410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4D91C30-AAC9-B949-BA4A-24E0922097FF}"/>
                  </a:ext>
                </a:extLst>
              </p:cNvPr>
              <p:cNvGrpSpPr/>
              <p:nvPr/>
            </p:nvGrpSpPr>
            <p:grpSpPr>
              <a:xfrm rot="10800000">
                <a:off x="17336700" y="12311336"/>
                <a:ext cx="11861800" cy="769064"/>
                <a:chOff x="29970536" y="9142984"/>
                <a:chExt cx="11861800" cy="769064"/>
              </a:xfrm>
            </p:grpSpPr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F726BF26-FC66-7B42-9EA9-4CE8AEBADE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970536" y="9142984"/>
                  <a:ext cx="11861800" cy="472114"/>
                </a:xfrm>
                <a:prstGeom prst="rect">
                  <a:avLst/>
                </a:prstGeom>
              </p:spPr>
            </p:pic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D036E61-A077-B440-8390-C14230486B31}"/>
                    </a:ext>
                  </a:extLst>
                </p:cNvPr>
                <p:cNvCxnSpPr/>
                <p:nvPr/>
              </p:nvCxnSpPr>
              <p:spPr bwMode="auto">
                <a:xfrm>
                  <a:off x="30690616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B21407D-E611-354E-8850-B077182ED9F6}"/>
                    </a:ext>
                  </a:extLst>
                </p:cNvPr>
                <p:cNvCxnSpPr/>
                <p:nvPr/>
              </p:nvCxnSpPr>
              <p:spPr bwMode="auto">
                <a:xfrm>
                  <a:off x="38107440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E95AE8AB-BA07-654B-AC3B-D3F682FCE9E2}"/>
                    </a:ext>
                  </a:extLst>
                </p:cNvPr>
                <p:cNvCxnSpPr/>
                <p:nvPr/>
              </p:nvCxnSpPr>
              <p:spPr bwMode="auto">
                <a:xfrm>
                  <a:off x="30186560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0EF2A02-51E4-9C40-BF33-46918792974A}"/>
                    </a:ext>
                  </a:extLst>
                </p:cNvPr>
                <p:cNvCxnSpPr/>
                <p:nvPr/>
              </p:nvCxnSpPr>
              <p:spPr bwMode="auto">
                <a:xfrm>
                  <a:off x="36595272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F71ED2B-21B0-B044-AB03-0867D3F282E7}"/>
                    </a:ext>
                  </a:extLst>
                </p:cNvPr>
                <p:cNvCxnSpPr/>
                <p:nvPr/>
              </p:nvCxnSpPr>
              <p:spPr bwMode="auto">
                <a:xfrm>
                  <a:off x="31626720" y="9166407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FD1FA4E5-B6A5-0B49-8769-F70CF0A8C700}"/>
                    </a:ext>
                  </a:extLst>
                </p:cNvPr>
                <p:cNvCxnSpPr/>
                <p:nvPr/>
              </p:nvCxnSpPr>
              <p:spPr bwMode="auto">
                <a:xfrm>
                  <a:off x="32202784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97F725C3-2D25-B741-87AF-0391C481F3A0}"/>
                    </a:ext>
                  </a:extLst>
                </p:cNvPr>
                <p:cNvCxnSpPr/>
                <p:nvPr/>
              </p:nvCxnSpPr>
              <p:spPr bwMode="auto">
                <a:xfrm>
                  <a:off x="41563824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E53407C-A558-5F45-B4EB-82714C351271}"/>
                    </a:ext>
                  </a:extLst>
                </p:cNvPr>
                <p:cNvCxnSpPr/>
                <p:nvPr/>
              </p:nvCxnSpPr>
              <p:spPr bwMode="auto">
                <a:xfrm>
                  <a:off x="33642944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297EDF9-165F-9647-A951-3EBCD00541C0}"/>
                    </a:ext>
                  </a:extLst>
                </p:cNvPr>
                <p:cNvCxnSpPr/>
                <p:nvPr/>
              </p:nvCxnSpPr>
              <p:spPr bwMode="auto">
                <a:xfrm>
                  <a:off x="39115552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84AC2F77-9BE9-054D-9FBD-165ADD62FBC1}"/>
                    </a:ext>
                  </a:extLst>
                </p:cNvPr>
                <p:cNvCxnSpPr/>
                <p:nvPr/>
              </p:nvCxnSpPr>
              <p:spPr bwMode="auto">
                <a:xfrm>
                  <a:off x="34677583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BE49077-867F-EF48-86EC-1999C6E88CB1}"/>
                    </a:ext>
                  </a:extLst>
                </p:cNvPr>
                <p:cNvCxnSpPr/>
                <p:nvPr/>
              </p:nvCxnSpPr>
              <p:spPr bwMode="auto">
                <a:xfrm>
                  <a:off x="35155112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FB689A1-EA33-FF44-9445-7CB1D37DEDE5}"/>
                    </a:ext>
                  </a:extLst>
                </p:cNvPr>
                <p:cNvCxnSpPr/>
                <p:nvPr/>
              </p:nvCxnSpPr>
              <p:spPr bwMode="auto">
                <a:xfrm>
                  <a:off x="35587160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38309381-EA79-B147-B4A8-F51436C71FC2}"/>
                    </a:ext>
                  </a:extLst>
                </p:cNvPr>
                <p:cNvCxnSpPr/>
                <p:nvPr/>
              </p:nvCxnSpPr>
              <p:spPr bwMode="auto">
                <a:xfrm>
                  <a:off x="30843016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730E29E4-097F-3B46-A279-7B9861DA5275}"/>
                    </a:ext>
                  </a:extLst>
                </p:cNvPr>
                <p:cNvCxnSpPr/>
                <p:nvPr/>
              </p:nvCxnSpPr>
              <p:spPr bwMode="auto">
                <a:xfrm>
                  <a:off x="3825984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2F674182-91A6-D242-9C0D-9DD934F7794A}"/>
                    </a:ext>
                  </a:extLst>
                </p:cNvPr>
                <p:cNvCxnSpPr/>
                <p:nvPr/>
              </p:nvCxnSpPr>
              <p:spPr bwMode="auto">
                <a:xfrm>
                  <a:off x="30338960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CD7AEFC-BD53-2344-B0FD-887B187DD1AB}"/>
                    </a:ext>
                  </a:extLst>
                </p:cNvPr>
                <p:cNvCxnSpPr/>
                <p:nvPr/>
              </p:nvCxnSpPr>
              <p:spPr bwMode="auto">
                <a:xfrm>
                  <a:off x="3674767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FF505AD-33D9-D744-BC72-0F19E55F231E}"/>
                    </a:ext>
                  </a:extLst>
                </p:cNvPr>
                <p:cNvCxnSpPr/>
                <p:nvPr/>
              </p:nvCxnSpPr>
              <p:spPr bwMode="auto">
                <a:xfrm>
                  <a:off x="31779120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98B4B9B2-A874-9E4B-A968-484CA35DFF73}"/>
                    </a:ext>
                  </a:extLst>
                </p:cNvPr>
                <p:cNvCxnSpPr/>
                <p:nvPr/>
              </p:nvCxnSpPr>
              <p:spPr bwMode="auto">
                <a:xfrm>
                  <a:off x="3235518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706DBA4-397E-A84D-8F28-4EE9F738F33C}"/>
                    </a:ext>
                  </a:extLst>
                </p:cNvPr>
                <p:cNvCxnSpPr/>
                <p:nvPr/>
              </p:nvCxnSpPr>
              <p:spPr bwMode="auto">
                <a:xfrm>
                  <a:off x="4171622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97590497-A415-B34C-8A17-7B870317EBFC}"/>
                    </a:ext>
                  </a:extLst>
                </p:cNvPr>
                <p:cNvCxnSpPr/>
                <p:nvPr/>
              </p:nvCxnSpPr>
              <p:spPr bwMode="auto">
                <a:xfrm>
                  <a:off x="3379534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2E83061D-2EEF-B046-9530-B9668E280338}"/>
                    </a:ext>
                  </a:extLst>
                </p:cNvPr>
                <p:cNvCxnSpPr/>
                <p:nvPr/>
              </p:nvCxnSpPr>
              <p:spPr bwMode="auto">
                <a:xfrm>
                  <a:off x="3926795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F40708E2-DC1C-BA4E-80EC-80081F8162BF}"/>
                    </a:ext>
                  </a:extLst>
                </p:cNvPr>
                <p:cNvCxnSpPr/>
                <p:nvPr/>
              </p:nvCxnSpPr>
              <p:spPr bwMode="auto">
                <a:xfrm>
                  <a:off x="34829983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97F3A7AD-A356-044D-BBBD-188BCD4ABCC1}"/>
                    </a:ext>
                  </a:extLst>
                </p:cNvPr>
                <p:cNvCxnSpPr/>
                <p:nvPr/>
              </p:nvCxnSpPr>
              <p:spPr bwMode="auto">
                <a:xfrm>
                  <a:off x="3530751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BF83EB7-3CD0-D542-9C66-38808587605A}"/>
                    </a:ext>
                  </a:extLst>
                </p:cNvPr>
                <p:cNvCxnSpPr/>
                <p:nvPr/>
              </p:nvCxnSpPr>
              <p:spPr bwMode="auto">
                <a:xfrm>
                  <a:off x="3573956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04356959-D5F2-0A4C-8BF2-6C6C5F0A4118}"/>
                    </a:ext>
                  </a:extLst>
                </p:cNvPr>
                <p:cNvCxnSpPr/>
                <p:nvPr/>
              </p:nvCxnSpPr>
              <p:spPr bwMode="auto">
                <a:xfrm>
                  <a:off x="31626720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76BEC1B-D736-AF43-81A3-EB9AB0720D9F}"/>
                    </a:ext>
                  </a:extLst>
                </p:cNvPr>
                <p:cNvCxnSpPr/>
                <p:nvPr/>
              </p:nvCxnSpPr>
              <p:spPr bwMode="auto">
                <a:xfrm>
                  <a:off x="3904354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E11D3EF5-D03D-A049-B8D7-4ED5F58D2018}"/>
                    </a:ext>
                  </a:extLst>
                </p:cNvPr>
                <p:cNvCxnSpPr/>
                <p:nvPr/>
              </p:nvCxnSpPr>
              <p:spPr bwMode="auto">
                <a:xfrm>
                  <a:off x="31122664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7C2B21E6-9885-044D-AE5F-EE92724B819F}"/>
                    </a:ext>
                  </a:extLst>
                </p:cNvPr>
                <p:cNvCxnSpPr/>
                <p:nvPr/>
              </p:nvCxnSpPr>
              <p:spPr bwMode="auto">
                <a:xfrm>
                  <a:off x="3753137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E8324D41-AB64-EB4C-BF81-D7885A64BDC6}"/>
                    </a:ext>
                  </a:extLst>
                </p:cNvPr>
                <p:cNvCxnSpPr/>
                <p:nvPr/>
              </p:nvCxnSpPr>
              <p:spPr bwMode="auto">
                <a:xfrm>
                  <a:off x="32562824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B28FB5FD-65CA-DD47-BBCC-BE7B72F9E4DD}"/>
                    </a:ext>
                  </a:extLst>
                </p:cNvPr>
                <p:cNvCxnSpPr/>
                <p:nvPr/>
              </p:nvCxnSpPr>
              <p:spPr bwMode="auto">
                <a:xfrm>
                  <a:off x="3313888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E6623C0B-B946-2C4A-83CF-F925C4B2B72F}"/>
                    </a:ext>
                  </a:extLst>
                </p:cNvPr>
                <p:cNvCxnSpPr/>
                <p:nvPr/>
              </p:nvCxnSpPr>
              <p:spPr bwMode="auto">
                <a:xfrm>
                  <a:off x="40699728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10B68C9-9616-D645-BC38-C0EEE5371AB9}"/>
                    </a:ext>
                  </a:extLst>
                </p:cNvPr>
                <p:cNvCxnSpPr/>
                <p:nvPr/>
              </p:nvCxnSpPr>
              <p:spPr bwMode="auto">
                <a:xfrm>
                  <a:off x="3457904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BE631677-DCFE-554F-9B83-08889D82F9BC}"/>
                    </a:ext>
                  </a:extLst>
                </p:cNvPr>
                <p:cNvCxnSpPr/>
                <p:nvPr/>
              </p:nvCxnSpPr>
              <p:spPr bwMode="auto">
                <a:xfrm>
                  <a:off x="4005165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44180419-D574-3A49-BA4D-D89B17D76727}"/>
                    </a:ext>
                  </a:extLst>
                </p:cNvPr>
                <p:cNvCxnSpPr/>
                <p:nvPr/>
              </p:nvCxnSpPr>
              <p:spPr bwMode="auto">
                <a:xfrm>
                  <a:off x="35613687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CEA8C3B1-E7A1-134B-A06C-3B7E581E4BB0}"/>
                    </a:ext>
                  </a:extLst>
                </p:cNvPr>
                <p:cNvCxnSpPr/>
                <p:nvPr/>
              </p:nvCxnSpPr>
              <p:spPr bwMode="auto">
                <a:xfrm>
                  <a:off x="3609121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3505936-FADF-444C-9749-2F608506DD19}"/>
                    </a:ext>
                  </a:extLst>
                </p:cNvPr>
                <p:cNvCxnSpPr/>
                <p:nvPr/>
              </p:nvCxnSpPr>
              <p:spPr bwMode="auto">
                <a:xfrm>
                  <a:off x="3652326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24B5CA1B-2425-C545-B3C7-1D2FCF03E7B5}"/>
                    </a:ext>
                  </a:extLst>
                </p:cNvPr>
                <p:cNvCxnSpPr/>
                <p:nvPr/>
              </p:nvCxnSpPr>
              <p:spPr bwMode="auto">
                <a:xfrm>
                  <a:off x="30978648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8E0D4E03-A880-594F-9A5A-A363172E7CAB}"/>
                    </a:ext>
                  </a:extLst>
                </p:cNvPr>
                <p:cNvCxnSpPr/>
                <p:nvPr/>
              </p:nvCxnSpPr>
              <p:spPr bwMode="auto">
                <a:xfrm>
                  <a:off x="3839547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87A7AB74-E41F-6F4C-B918-32AFA7137087}"/>
                    </a:ext>
                  </a:extLst>
                </p:cNvPr>
                <p:cNvCxnSpPr/>
                <p:nvPr/>
              </p:nvCxnSpPr>
              <p:spPr bwMode="auto">
                <a:xfrm>
                  <a:off x="30474592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0145C9DA-A2B4-5E4C-8355-FC1BB18D3552}"/>
                    </a:ext>
                  </a:extLst>
                </p:cNvPr>
                <p:cNvCxnSpPr/>
                <p:nvPr/>
              </p:nvCxnSpPr>
              <p:spPr bwMode="auto">
                <a:xfrm>
                  <a:off x="3688330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417D381-CF41-F345-9D9C-EA37A881B0D4}"/>
                    </a:ext>
                  </a:extLst>
                </p:cNvPr>
                <p:cNvCxnSpPr/>
                <p:nvPr/>
              </p:nvCxnSpPr>
              <p:spPr bwMode="auto">
                <a:xfrm>
                  <a:off x="31914752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919F419D-81B5-184C-9E3B-602691C2466A}"/>
                    </a:ext>
                  </a:extLst>
                </p:cNvPr>
                <p:cNvCxnSpPr/>
                <p:nvPr/>
              </p:nvCxnSpPr>
              <p:spPr bwMode="auto">
                <a:xfrm>
                  <a:off x="3249081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6CCFE7CA-7972-BA40-AFDE-A6A89ADE530D}"/>
                    </a:ext>
                  </a:extLst>
                </p:cNvPr>
                <p:cNvCxnSpPr/>
                <p:nvPr/>
              </p:nvCxnSpPr>
              <p:spPr bwMode="auto">
                <a:xfrm>
                  <a:off x="3990764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508B5688-2CCA-E444-A4DA-394550065F5D}"/>
                    </a:ext>
                  </a:extLst>
                </p:cNvPr>
                <p:cNvCxnSpPr/>
                <p:nvPr/>
              </p:nvCxnSpPr>
              <p:spPr bwMode="auto">
                <a:xfrm>
                  <a:off x="3393097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82AEB94-11AF-9B4B-82FD-5628CAB8916F}"/>
                    </a:ext>
                  </a:extLst>
                </p:cNvPr>
                <p:cNvCxnSpPr/>
                <p:nvPr/>
              </p:nvCxnSpPr>
              <p:spPr bwMode="auto">
                <a:xfrm>
                  <a:off x="3940358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1D11B5A7-39BF-AD4E-869F-7399A8977F4E}"/>
                    </a:ext>
                  </a:extLst>
                </p:cNvPr>
                <p:cNvCxnSpPr/>
                <p:nvPr/>
              </p:nvCxnSpPr>
              <p:spPr bwMode="auto">
                <a:xfrm>
                  <a:off x="34965615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8A24A0C6-2993-0048-99E8-5EB80B1140E4}"/>
                    </a:ext>
                  </a:extLst>
                </p:cNvPr>
                <p:cNvCxnSpPr/>
                <p:nvPr/>
              </p:nvCxnSpPr>
              <p:spPr bwMode="auto">
                <a:xfrm>
                  <a:off x="3544314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F426587B-CCE5-2842-9C5D-7C639D6D1995}"/>
                    </a:ext>
                  </a:extLst>
                </p:cNvPr>
                <p:cNvCxnSpPr/>
                <p:nvPr/>
              </p:nvCxnSpPr>
              <p:spPr bwMode="auto">
                <a:xfrm>
                  <a:off x="3587519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6C3AFF25-8A7E-7A47-A456-E9F52A5A21DB}"/>
                    </a:ext>
                  </a:extLst>
                </p:cNvPr>
                <p:cNvCxnSpPr/>
                <p:nvPr/>
              </p:nvCxnSpPr>
              <p:spPr bwMode="auto">
                <a:xfrm>
                  <a:off x="31194672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F1D0BDA9-174C-B042-BEA5-9D794A272687}"/>
                    </a:ext>
                  </a:extLst>
                </p:cNvPr>
                <p:cNvCxnSpPr/>
                <p:nvPr/>
              </p:nvCxnSpPr>
              <p:spPr bwMode="auto">
                <a:xfrm>
                  <a:off x="3861149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38AE17E-F2CF-864F-BC4D-7070716B8E5A}"/>
                    </a:ext>
                  </a:extLst>
                </p:cNvPr>
                <p:cNvCxnSpPr/>
                <p:nvPr/>
              </p:nvCxnSpPr>
              <p:spPr bwMode="auto">
                <a:xfrm>
                  <a:off x="30690616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3B32F5E5-938E-2741-86E7-3C702F8C6E62}"/>
                    </a:ext>
                  </a:extLst>
                </p:cNvPr>
                <p:cNvCxnSpPr/>
                <p:nvPr/>
              </p:nvCxnSpPr>
              <p:spPr bwMode="auto">
                <a:xfrm>
                  <a:off x="3709932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C01676E4-384E-374A-A315-BFC1D0E28A77}"/>
                    </a:ext>
                  </a:extLst>
                </p:cNvPr>
                <p:cNvCxnSpPr/>
                <p:nvPr/>
              </p:nvCxnSpPr>
              <p:spPr bwMode="auto">
                <a:xfrm>
                  <a:off x="32130776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B3B49B5A-9AC9-7745-92E8-A5091E0B6D92}"/>
                    </a:ext>
                  </a:extLst>
                </p:cNvPr>
                <p:cNvCxnSpPr/>
                <p:nvPr/>
              </p:nvCxnSpPr>
              <p:spPr bwMode="auto">
                <a:xfrm>
                  <a:off x="3270684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BB81C6A4-8788-614B-BBEE-F1A72EBEBBE8}"/>
                    </a:ext>
                  </a:extLst>
                </p:cNvPr>
                <p:cNvCxnSpPr/>
                <p:nvPr/>
              </p:nvCxnSpPr>
              <p:spPr bwMode="auto">
                <a:xfrm>
                  <a:off x="38513297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2AEBDDB-115E-8D45-9E2F-DB6FB2835D40}"/>
                    </a:ext>
                  </a:extLst>
                </p:cNvPr>
                <p:cNvCxnSpPr/>
                <p:nvPr/>
              </p:nvCxnSpPr>
              <p:spPr bwMode="auto">
                <a:xfrm>
                  <a:off x="3414700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1A73085-CD91-1347-9A28-B562A025678A}"/>
                    </a:ext>
                  </a:extLst>
                </p:cNvPr>
                <p:cNvCxnSpPr/>
                <p:nvPr/>
              </p:nvCxnSpPr>
              <p:spPr bwMode="auto">
                <a:xfrm>
                  <a:off x="3961960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F4E99E2E-2DCE-9742-821F-F92144E4D878}"/>
                    </a:ext>
                  </a:extLst>
                </p:cNvPr>
                <p:cNvCxnSpPr/>
                <p:nvPr/>
              </p:nvCxnSpPr>
              <p:spPr bwMode="auto">
                <a:xfrm>
                  <a:off x="35181639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FAB5DEB7-FF9C-3A4F-930F-415AAB4FD8AC}"/>
                    </a:ext>
                  </a:extLst>
                </p:cNvPr>
                <p:cNvCxnSpPr/>
                <p:nvPr/>
              </p:nvCxnSpPr>
              <p:spPr bwMode="auto">
                <a:xfrm>
                  <a:off x="3565916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CC376878-2A77-2940-864E-F26B5293AC12}"/>
                    </a:ext>
                  </a:extLst>
                </p:cNvPr>
                <p:cNvCxnSpPr/>
                <p:nvPr/>
              </p:nvCxnSpPr>
              <p:spPr bwMode="auto">
                <a:xfrm>
                  <a:off x="3609121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3DC5C94C-47A4-0648-84D0-1C4114170498}"/>
                    </a:ext>
                  </a:extLst>
                </p:cNvPr>
                <p:cNvCxnSpPr/>
                <p:nvPr/>
              </p:nvCxnSpPr>
              <p:spPr bwMode="auto">
                <a:xfrm>
                  <a:off x="30474592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B4D2F346-3A6A-8F46-9537-409ABCB16D0A}"/>
                    </a:ext>
                  </a:extLst>
                </p:cNvPr>
                <p:cNvCxnSpPr/>
                <p:nvPr/>
              </p:nvCxnSpPr>
              <p:spPr bwMode="auto">
                <a:xfrm>
                  <a:off x="3789141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371DC13B-3DEA-394B-91DD-C363C48EBA48}"/>
                    </a:ext>
                  </a:extLst>
                </p:cNvPr>
                <p:cNvCxnSpPr/>
                <p:nvPr/>
              </p:nvCxnSpPr>
              <p:spPr bwMode="auto">
                <a:xfrm>
                  <a:off x="29970536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1FE59D0F-EE6C-1048-B974-3C838BEED430}"/>
                    </a:ext>
                  </a:extLst>
                </p:cNvPr>
                <p:cNvCxnSpPr/>
                <p:nvPr/>
              </p:nvCxnSpPr>
              <p:spPr bwMode="auto">
                <a:xfrm>
                  <a:off x="3637924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C9FCD92B-9918-7042-85D3-88A58E4AF326}"/>
                    </a:ext>
                  </a:extLst>
                </p:cNvPr>
                <p:cNvCxnSpPr/>
                <p:nvPr/>
              </p:nvCxnSpPr>
              <p:spPr bwMode="auto">
                <a:xfrm>
                  <a:off x="31410696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77A3F797-D5AB-464C-B955-974A36A6FDB8}"/>
                    </a:ext>
                  </a:extLst>
                </p:cNvPr>
                <p:cNvCxnSpPr/>
                <p:nvPr/>
              </p:nvCxnSpPr>
              <p:spPr bwMode="auto">
                <a:xfrm>
                  <a:off x="3198676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95E7485-B146-D745-A7EF-9CC9DDFFF771}"/>
                    </a:ext>
                  </a:extLst>
                </p:cNvPr>
                <p:cNvCxnSpPr/>
                <p:nvPr/>
              </p:nvCxnSpPr>
              <p:spPr bwMode="auto">
                <a:xfrm>
                  <a:off x="4134780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D03807C7-418A-4347-BCDF-607899153911}"/>
                    </a:ext>
                  </a:extLst>
                </p:cNvPr>
                <p:cNvCxnSpPr/>
                <p:nvPr/>
              </p:nvCxnSpPr>
              <p:spPr bwMode="auto">
                <a:xfrm>
                  <a:off x="3342692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52E1376-5270-5746-BB06-82445C0DE91A}"/>
                    </a:ext>
                  </a:extLst>
                </p:cNvPr>
                <p:cNvCxnSpPr/>
                <p:nvPr/>
              </p:nvCxnSpPr>
              <p:spPr bwMode="auto">
                <a:xfrm>
                  <a:off x="3889952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C8FA0710-58FA-4744-BA5A-2ECAA3F133BA}"/>
                    </a:ext>
                  </a:extLst>
                </p:cNvPr>
                <p:cNvCxnSpPr/>
                <p:nvPr/>
              </p:nvCxnSpPr>
              <p:spPr bwMode="auto">
                <a:xfrm>
                  <a:off x="34461559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A4E23CEE-981C-5243-A288-CFF82EB74C10}"/>
                    </a:ext>
                  </a:extLst>
                </p:cNvPr>
                <p:cNvCxnSpPr/>
                <p:nvPr/>
              </p:nvCxnSpPr>
              <p:spPr bwMode="auto">
                <a:xfrm>
                  <a:off x="3493908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B9E8FFE-9D92-E14E-AAF6-2DBE7CB4191F}"/>
                    </a:ext>
                  </a:extLst>
                </p:cNvPr>
                <p:cNvCxnSpPr/>
                <p:nvPr/>
              </p:nvCxnSpPr>
              <p:spPr bwMode="auto">
                <a:xfrm>
                  <a:off x="3537113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57F500A-1C98-8E40-90FE-3E579BFA32E6}"/>
                    </a:ext>
                  </a:extLst>
                </p:cNvPr>
                <p:cNvCxnSpPr/>
                <p:nvPr/>
              </p:nvCxnSpPr>
              <p:spPr bwMode="auto">
                <a:xfrm>
                  <a:off x="36451256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523671DF-7043-AE43-A378-48D999847199}"/>
                    </a:ext>
                  </a:extLst>
                </p:cNvPr>
                <p:cNvCxnSpPr/>
                <p:nvPr/>
              </p:nvCxnSpPr>
              <p:spPr bwMode="auto">
                <a:xfrm>
                  <a:off x="37715288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3CD8261-F1F5-E540-8BE0-0C1D589620CF}"/>
                    </a:ext>
                  </a:extLst>
                </p:cNvPr>
                <p:cNvCxnSpPr/>
                <p:nvPr/>
              </p:nvCxnSpPr>
              <p:spPr bwMode="auto">
                <a:xfrm>
                  <a:off x="35947200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6502F558-A0F2-4B40-8631-C6BD14C118A9}"/>
                    </a:ext>
                  </a:extLst>
                </p:cNvPr>
                <p:cNvCxnSpPr/>
                <p:nvPr/>
              </p:nvCxnSpPr>
              <p:spPr bwMode="auto">
                <a:xfrm>
                  <a:off x="4019567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31E6F45-257A-AD4B-A037-0E2B12000738}"/>
                    </a:ext>
                  </a:extLst>
                </p:cNvPr>
                <p:cNvCxnSpPr/>
                <p:nvPr/>
              </p:nvCxnSpPr>
              <p:spPr bwMode="auto">
                <a:xfrm>
                  <a:off x="37387360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337205AE-31B5-5F43-86C6-71A4020DB23A}"/>
                    </a:ext>
                  </a:extLst>
                </p:cNvPr>
                <p:cNvCxnSpPr/>
                <p:nvPr/>
              </p:nvCxnSpPr>
              <p:spPr bwMode="auto">
                <a:xfrm>
                  <a:off x="3796342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E91D28C6-AE5D-614C-B380-D2783520AA58}"/>
                    </a:ext>
                  </a:extLst>
                </p:cNvPr>
                <p:cNvCxnSpPr/>
                <p:nvPr/>
              </p:nvCxnSpPr>
              <p:spPr bwMode="auto">
                <a:xfrm>
                  <a:off x="41131776" y="9165355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793EF2D6-9844-794C-A771-01A526B40D83}"/>
                    </a:ext>
                  </a:extLst>
                </p:cNvPr>
                <p:cNvCxnSpPr/>
                <p:nvPr/>
              </p:nvCxnSpPr>
              <p:spPr bwMode="auto">
                <a:xfrm>
                  <a:off x="3940358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014CB823-A041-DE49-BBA3-865406CC761A}"/>
                    </a:ext>
                  </a:extLst>
                </p:cNvPr>
                <p:cNvCxnSpPr/>
                <p:nvPr/>
              </p:nvCxnSpPr>
              <p:spPr bwMode="auto">
                <a:xfrm>
                  <a:off x="3947559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A0B0F2C0-BA87-A740-BEC3-512191D6E850}"/>
                    </a:ext>
                  </a:extLst>
                </p:cNvPr>
                <p:cNvCxnSpPr/>
                <p:nvPr/>
              </p:nvCxnSpPr>
              <p:spPr bwMode="auto">
                <a:xfrm>
                  <a:off x="40438223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96848A7-4E4A-2A40-A0FA-316FE289A660}"/>
                    </a:ext>
                  </a:extLst>
                </p:cNvPr>
                <p:cNvCxnSpPr/>
                <p:nvPr/>
              </p:nvCxnSpPr>
              <p:spPr bwMode="auto">
                <a:xfrm>
                  <a:off x="4091575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4DD63B36-99B7-3449-99B5-8B748DF81D71}"/>
                    </a:ext>
                  </a:extLst>
                </p:cNvPr>
                <p:cNvCxnSpPr/>
                <p:nvPr/>
              </p:nvCxnSpPr>
              <p:spPr bwMode="auto">
                <a:xfrm>
                  <a:off x="4134780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B420F09-3672-8349-969A-40FD39FEB87B}"/>
                    </a:ext>
                  </a:extLst>
                </p:cNvPr>
                <p:cNvCxnSpPr/>
                <p:nvPr/>
              </p:nvCxnSpPr>
              <p:spPr bwMode="auto">
                <a:xfrm>
                  <a:off x="31410696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62A20996-D67F-6B4F-81CC-72AE8706A481}"/>
                    </a:ext>
                  </a:extLst>
                </p:cNvPr>
                <p:cNvCxnSpPr/>
                <p:nvPr/>
              </p:nvCxnSpPr>
              <p:spPr bwMode="auto">
                <a:xfrm>
                  <a:off x="3882752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81ADF2CE-88A1-EE47-916E-9E68CC2C4C09}"/>
                    </a:ext>
                  </a:extLst>
                </p:cNvPr>
                <p:cNvCxnSpPr/>
                <p:nvPr/>
              </p:nvCxnSpPr>
              <p:spPr bwMode="auto">
                <a:xfrm>
                  <a:off x="30906640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42978CDB-9082-3A44-A8FA-3D0CE33135CC}"/>
                    </a:ext>
                  </a:extLst>
                </p:cNvPr>
                <p:cNvCxnSpPr/>
                <p:nvPr/>
              </p:nvCxnSpPr>
              <p:spPr bwMode="auto">
                <a:xfrm>
                  <a:off x="3731535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C0E08AF0-109D-D04C-94FF-09245197EDF8}"/>
                    </a:ext>
                  </a:extLst>
                </p:cNvPr>
                <p:cNvCxnSpPr/>
                <p:nvPr/>
              </p:nvCxnSpPr>
              <p:spPr bwMode="auto">
                <a:xfrm>
                  <a:off x="32346800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3F655EAE-68CC-084D-875A-59E0D5E478D8}"/>
                    </a:ext>
                  </a:extLst>
                </p:cNvPr>
                <p:cNvCxnSpPr/>
                <p:nvPr/>
              </p:nvCxnSpPr>
              <p:spPr bwMode="auto">
                <a:xfrm>
                  <a:off x="3292286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FF26C3E-FB7B-B347-8CC5-C85832125633}"/>
                    </a:ext>
                  </a:extLst>
                </p:cNvPr>
                <p:cNvCxnSpPr/>
                <p:nvPr/>
              </p:nvCxnSpPr>
              <p:spPr bwMode="auto">
                <a:xfrm>
                  <a:off x="3285085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C9A7511B-BE36-6549-BA73-641812D4D3AA}"/>
                    </a:ext>
                  </a:extLst>
                </p:cNvPr>
                <p:cNvCxnSpPr/>
                <p:nvPr/>
              </p:nvCxnSpPr>
              <p:spPr bwMode="auto">
                <a:xfrm>
                  <a:off x="3436302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F6E1C031-D8A7-804E-9C0C-E2A8A9E78826}"/>
                    </a:ext>
                  </a:extLst>
                </p:cNvPr>
                <p:cNvCxnSpPr/>
                <p:nvPr/>
              </p:nvCxnSpPr>
              <p:spPr bwMode="auto">
                <a:xfrm>
                  <a:off x="3983563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07AECA54-1C37-C64E-A004-76A347D3F846}"/>
                    </a:ext>
                  </a:extLst>
                </p:cNvPr>
                <p:cNvCxnSpPr/>
                <p:nvPr/>
              </p:nvCxnSpPr>
              <p:spPr bwMode="auto">
                <a:xfrm>
                  <a:off x="35397663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25CDCC5B-E959-7348-90B7-BDF3C56164F8}"/>
                    </a:ext>
                  </a:extLst>
                </p:cNvPr>
                <p:cNvCxnSpPr/>
                <p:nvPr/>
              </p:nvCxnSpPr>
              <p:spPr bwMode="auto">
                <a:xfrm>
                  <a:off x="3587519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C28A820-DDFF-EF4D-A798-D243146E6B68}"/>
                    </a:ext>
                  </a:extLst>
                </p:cNvPr>
                <p:cNvCxnSpPr/>
                <p:nvPr/>
              </p:nvCxnSpPr>
              <p:spPr bwMode="auto">
                <a:xfrm>
                  <a:off x="3630724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42371F80-2777-724D-A4CD-7E95953C31E3}"/>
                    </a:ext>
                  </a:extLst>
                </p:cNvPr>
                <p:cNvCxnSpPr/>
                <p:nvPr/>
              </p:nvCxnSpPr>
              <p:spPr bwMode="auto">
                <a:xfrm>
                  <a:off x="30618608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A6D4390A-346D-BF40-9BAC-24A09118DE77}"/>
                    </a:ext>
                  </a:extLst>
                </p:cNvPr>
                <p:cNvCxnSpPr/>
                <p:nvPr/>
              </p:nvCxnSpPr>
              <p:spPr bwMode="auto">
                <a:xfrm>
                  <a:off x="3803543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0DECDAD9-B847-A248-9242-4A2B2E403352}"/>
                    </a:ext>
                  </a:extLst>
                </p:cNvPr>
                <p:cNvCxnSpPr/>
                <p:nvPr/>
              </p:nvCxnSpPr>
              <p:spPr bwMode="auto">
                <a:xfrm>
                  <a:off x="30114552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AD105A96-C12B-E049-9EF0-964452470C82}"/>
                    </a:ext>
                  </a:extLst>
                </p:cNvPr>
                <p:cNvCxnSpPr/>
                <p:nvPr/>
              </p:nvCxnSpPr>
              <p:spPr bwMode="auto">
                <a:xfrm>
                  <a:off x="3652326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ECBB5A4E-F4D2-AF4F-A999-DD89F57FA63F}"/>
                    </a:ext>
                  </a:extLst>
                </p:cNvPr>
                <p:cNvCxnSpPr/>
                <p:nvPr/>
              </p:nvCxnSpPr>
              <p:spPr bwMode="auto">
                <a:xfrm>
                  <a:off x="31554712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A2628E5C-C0AE-B34C-A9C3-3A06F38602DC}"/>
                    </a:ext>
                  </a:extLst>
                </p:cNvPr>
                <p:cNvCxnSpPr/>
                <p:nvPr/>
              </p:nvCxnSpPr>
              <p:spPr bwMode="auto">
                <a:xfrm>
                  <a:off x="3213077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3E279DF2-3F30-3A45-8FCA-B7CA9C5F6C86}"/>
                    </a:ext>
                  </a:extLst>
                </p:cNvPr>
                <p:cNvCxnSpPr/>
                <p:nvPr/>
              </p:nvCxnSpPr>
              <p:spPr bwMode="auto">
                <a:xfrm>
                  <a:off x="4149181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B57A83B6-6BCF-2B43-8FA8-FCC56C046FA8}"/>
                    </a:ext>
                  </a:extLst>
                </p:cNvPr>
                <p:cNvCxnSpPr/>
                <p:nvPr/>
              </p:nvCxnSpPr>
              <p:spPr bwMode="auto">
                <a:xfrm>
                  <a:off x="3357093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B6DFC3DC-26C5-3942-A3C1-EBA761C5B69E}"/>
                    </a:ext>
                  </a:extLst>
                </p:cNvPr>
                <p:cNvCxnSpPr/>
                <p:nvPr/>
              </p:nvCxnSpPr>
              <p:spPr bwMode="auto">
                <a:xfrm>
                  <a:off x="3904354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B6C00E77-DBB9-C947-A21A-D2C8E11C56CA}"/>
                    </a:ext>
                  </a:extLst>
                </p:cNvPr>
                <p:cNvCxnSpPr/>
                <p:nvPr/>
              </p:nvCxnSpPr>
              <p:spPr bwMode="auto">
                <a:xfrm>
                  <a:off x="34605575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ADB8DB96-9493-5148-9E41-6BE985FB9906}"/>
                    </a:ext>
                  </a:extLst>
                </p:cNvPr>
                <p:cNvCxnSpPr/>
                <p:nvPr/>
              </p:nvCxnSpPr>
              <p:spPr bwMode="auto">
                <a:xfrm>
                  <a:off x="3508310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38300F0-6BBF-F542-807B-343D03D05EC2}"/>
                    </a:ext>
                  </a:extLst>
                </p:cNvPr>
                <p:cNvCxnSpPr/>
                <p:nvPr/>
              </p:nvCxnSpPr>
              <p:spPr bwMode="auto">
                <a:xfrm>
                  <a:off x="3551515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46A056C9-6D0C-9749-8DE7-836CBA5609FE}"/>
                    </a:ext>
                  </a:extLst>
                </p:cNvPr>
                <p:cNvCxnSpPr/>
                <p:nvPr/>
              </p:nvCxnSpPr>
              <p:spPr bwMode="auto">
                <a:xfrm>
                  <a:off x="30762624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095D91E8-B6A2-EB4C-949B-858AE46E54E0}"/>
                    </a:ext>
                  </a:extLst>
                </p:cNvPr>
                <p:cNvCxnSpPr/>
                <p:nvPr/>
              </p:nvCxnSpPr>
              <p:spPr bwMode="auto">
                <a:xfrm>
                  <a:off x="3817944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68DAABBA-5E65-5141-85F4-05BD2E2A6CC5}"/>
                    </a:ext>
                  </a:extLst>
                </p:cNvPr>
                <p:cNvCxnSpPr/>
                <p:nvPr/>
              </p:nvCxnSpPr>
              <p:spPr bwMode="auto">
                <a:xfrm>
                  <a:off x="30258568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805F3045-489B-F745-BFF3-723CAB33574D}"/>
                    </a:ext>
                  </a:extLst>
                </p:cNvPr>
                <p:cNvCxnSpPr/>
                <p:nvPr/>
              </p:nvCxnSpPr>
              <p:spPr bwMode="auto">
                <a:xfrm>
                  <a:off x="3666728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2434670-BF64-FE40-9559-DCCC7929ADC0}"/>
                    </a:ext>
                  </a:extLst>
                </p:cNvPr>
                <p:cNvCxnSpPr/>
                <p:nvPr/>
              </p:nvCxnSpPr>
              <p:spPr bwMode="auto">
                <a:xfrm>
                  <a:off x="31698728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997DEA26-600F-E149-B46B-9163933D7EB6}"/>
                    </a:ext>
                  </a:extLst>
                </p:cNvPr>
                <p:cNvCxnSpPr/>
                <p:nvPr/>
              </p:nvCxnSpPr>
              <p:spPr bwMode="auto">
                <a:xfrm>
                  <a:off x="3227479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7DD2C8F-4474-3B4E-BD15-B5FAB744BA9A}"/>
                    </a:ext>
                  </a:extLst>
                </p:cNvPr>
                <p:cNvCxnSpPr/>
                <p:nvPr/>
              </p:nvCxnSpPr>
              <p:spPr bwMode="auto">
                <a:xfrm>
                  <a:off x="4163583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585E3454-4A84-7B4A-9266-9C2744DA6025}"/>
                    </a:ext>
                  </a:extLst>
                </p:cNvPr>
                <p:cNvCxnSpPr/>
                <p:nvPr/>
              </p:nvCxnSpPr>
              <p:spPr bwMode="auto">
                <a:xfrm>
                  <a:off x="33714952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4DC53298-EDF1-FA4A-A887-1BCC25E12DD6}"/>
                    </a:ext>
                  </a:extLst>
                </p:cNvPr>
                <p:cNvCxnSpPr/>
                <p:nvPr/>
              </p:nvCxnSpPr>
              <p:spPr bwMode="auto">
                <a:xfrm>
                  <a:off x="3918756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455A8EFE-D718-BB43-83D3-43F2857F8F45}"/>
                    </a:ext>
                  </a:extLst>
                </p:cNvPr>
                <p:cNvCxnSpPr/>
                <p:nvPr/>
              </p:nvCxnSpPr>
              <p:spPr bwMode="auto">
                <a:xfrm>
                  <a:off x="34749591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32C7D28E-66E4-6B49-8BC0-351420508DEC}"/>
                    </a:ext>
                  </a:extLst>
                </p:cNvPr>
                <p:cNvCxnSpPr/>
                <p:nvPr/>
              </p:nvCxnSpPr>
              <p:spPr bwMode="auto">
                <a:xfrm>
                  <a:off x="35227120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3751F69D-5E85-DD4F-A609-383EF43A8F1D}"/>
                    </a:ext>
                  </a:extLst>
                </p:cNvPr>
                <p:cNvCxnSpPr/>
                <p:nvPr/>
              </p:nvCxnSpPr>
              <p:spPr bwMode="auto">
                <a:xfrm>
                  <a:off x="3565916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DBDE54FB-4407-B74C-8613-7E2690218182}"/>
                    </a:ext>
                  </a:extLst>
                </p:cNvPr>
                <p:cNvCxnSpPr/>
                <p:nvPr/>
              </p:nvCxnSpPr>
              <p:spPr bwMode="auto">
                <a:xfrm>
                  <a:off x="36667280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8B100CFC-92FC-D64A-BF85-908BB5FC5D31}"/>
                    </a:ext>
                  </a:extLst>
                </p:cNvPr>
                <p:cNvCxnSpPr/>
                <p:nvPr/>
              </p:nvCxnSpPr>
              <p:spPr bwMode="auto">
                <a:xfrm>
                  <a:off x="4105976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F981303E-7C81-2547-A7E6-796C6C04E07B}"/>
                    </a:ext>
                  </a:extLst>
                </p:cNvPr>
                <p:cNvCxnSpPr/>
                <p:nvPr/>
              </p:nvCxnSpPr>
              <p:spPr bwMode="auto">
                <a:xfrm>
                  <a:off x="36163224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93EE7A1F-5B05-CA47-9F6B-C0233D69402A}"/>
                    </a:ext>
                  </a:extLst>
                </p:cNvPr>
                <p:cNvCxnSpPr/>
                <p:nvPr/>
              </p:nvCxnSpPr>
              <p:spPr bwMode="auto">
                <a:xfrm>
                  <a:off x="4120378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E9A35EC8-3259-1547-81BE-AD9420FF4E9A}"/>
                    </a:ext>
                  </a:extLst>
                </p:cNvPr>
                <p:cNvCxnSpPr/>
                <p:nvPr/>
              </p:nvCxnSpPr>
              <p:spPr bwMode="auto">
                <a:xfrm>
                  <a:off x="37603384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BE95FE3E-6B50-2E42-BB8A-C0B747AFF835}"/>
                    </a:ext>
                  </a:extLst>
                </p:cNvPr>
                <p:cNvCxnSpPr/>
                <p:nvPr/>
              </p:nvCxnSpPr>
              <p:spPr bwMode="auto">
                <a:xfrm>
                  <a:off x="3817944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F72E3F17-7483-0E42-AE42-22D1BDF0BF41}"/>
                    </a:ext>
                  </a:extLst>
                </p:cNvPr>
                <p:cNvCxnSpPr/>
                <p:nvPr/>
              </p:nvCxnSpPr>
              <p:spPr bwMode="auto">
                <a:xfrm>
                  <a:off x="4141980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69DA681-F0F3-C64B-ABDF-056B8AD70482}"/>
                    </a:ext>
                  </a:extLst>
                </p:cNvPr>
                <p:cNvCxnSpPr/>
                <p:nvPr/>
              </p:nvCxnSpPr>
              <p:spPr bwMode="auto">
                <a:xfrm>
                  <a:off x="3961960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BDECF51F-0B71-AF4B-BAB0-23A5FCADDC9F}"/>
                    </a:ext>
                  </a:extLst>
                </p:cNvPr>
                <p:cNvCxnSpPr/>
                <p:nvPr/>
              </p:nvCxnSpPr>
              <p:spPr bwMode="auto">
                <a:xfrm>
                  <a:off x="4177984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C2CFCC48-3CB8-AD4F-8A41-19933AD2AEC5}"/>
                    </a:ext>
                  </a:extLst>
                </p:cNvPr>
                <p:cNvCxnSpPr/>
                <p:nvPr/>
              </p:nvCxnSpPr>
              <p:spPr bwMode="auto">
                <a:xfrm>
                  <a:off x="40654247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A1A0EBE1-4200-4B45-B916-C927CFD342EF}"/>
                    </a:ext>
                  </a:extLst>
                </p:cNvPr>
                <p:cNvCxnSpPr/>
                <p:nvPr/>
              </p:nvCxnSpPr>
              <p:spPr bwMode="auto">
                <a:xfrm>
                  <a:off x="4113177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D5BFD682-9F0F-FB46-8E2E-AFE8CB8DAF1D}"/>
                    </a:ext>
                  </a:extLst>
                </p:cNvPr>
                <p:cNvCxnSpPr/>
                <p:nvPr/>
              </p:nvCxnSpPr>
              <p:spPr bwMode="auto">
                <a:xfrm>
                  <a:off x="4156382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14EFD8C6-F981-1548-B495-003C0AA2885A}"/>
                    </a:ext>
                  </a:extLst>
                </p:cNvPr>
                <p:cNvCxnSpPr/>
                <p:nvPr/>
              </p:nvCxnSpPr>
              <p:spPr bwMode="auto">
                <a:xfrm>
                  <a:off x="30546600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63E3C90-3A2F-4F42-9F2A-8E987E43927D}"/>
                    </a:ext>
                  </a:extLst>
                </p:cNvPr>
                <p:cNvCxnSpPr/>
                <p:nvPr/>
              </p:nvCxnSpPr>
              <p:spPr bwMode="auto">
                <a:xfrm>
                  <a:off x="3796342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13B9E030-5138-C746-BB6F-534EBA86CC97}"/>
                    </a:ext>
                  </a:extLst>
                </p:cNvPr>
                <p:cNvCxnSpPr/>
                <p:nvPr/>
              </p:nvCxnSpPr>
              <p:spPr bwMode="auto">
                <a:xfrm>
                  <a:off x="30042544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794A23C8-08C5-984A-8C8A-34A3FD5B2BBE}"/>
                    </a:ext>
                  </a:extLst>
                </p:cNvPr>
                <p:cNvCxnSpPr/>
                <p:nvPr/>
              </p:nvCxnSpPr>
              <p:spPr bwMode="auto">
                <a:xfrm>
                  <a:off x="3645125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FA35010D-60A3-C947-ABFE-86D74100484D}"/>
                    </a:ext>
                  </a:extLst>
                </p:cNvPr>
                <p:cNvCxnSpPr/>
                <p:nvPr/>
              </p:nvCxnSpPr>
              <p:spPr bwMode="auto">
                <a:xfrm>
                  <a:off x="31482704" y="9144036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662CBFE9-1DA5-AB45-B909-8F375088213C}"/>
                    </a:ext>
                  </a:extLst>
                </p:cNvPr>
                <p:cNvCxnSpPr/>
                <p:nvPr/>
              </p:nvCxnSpPr>
              <p:spPr bwMode="auto">
                <a:xfrm>
                  <a:off x="3205876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9A1443CA-67B0-DE4F-8D1D-BE1761910AA0}"/>
                    </a:ext>
                  </a:extLst>
                </p:cNvPr>
                <p:cNvCxnSpPr/>
                <p:nvPr/>
              </p:nvCxnSpPr>
              <p:spPr bwMode="auto">
                <a:xfrm>
                  <a:off x="4141980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01AB373E-742E-AC4C-ACED-65C4C081BB37}"/>
                    </a:ext>
                  </a:extLst>
                </p:cNvPr>
                <p:cNvCxnSpPr/>
                <p:nvPr/>
              </p:nvCxnSpPr>
              <p:spPr bwMode="auto">
                <a:xfrm>
                  <a:off x="33498928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80898C92-2729-B34E-922E-33AE13810392}"/>
                    </a:ext>
                  </a:extLst>
                </p:cNvPr>
                <p:cNvCxnSpPr/>
                <p:nvPr/>
              </p:nvCxnSpPr>
              <p:spPr bwMode="auto">
                <a:xfrm>
                  <a:off x="3897153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EE366061-F7B2-CF4D-937B-F83CD4434261}"/>
                    </a:ext>
                  </a:extLst>
                </p:cNvPr>
                <p:cNvCxnSpPr/>
                <p:nvPr/>
              </p:nvCxnSpPr>
              <p:spPr bwMode="auto">
                <a:xfrm>
                  <a:off x="34533567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C3ACA2F-1C1B-F044-9CE7-38B94E1153CE}"/>
                    </a:ext>
                  </a:extLst>
                </p:cNvPr>
                <p:cNvCxnSpPr/>
                <p:nvPr/>
              </p:nvCxnSpPr>
              <p:spPr bwMode="auto">
                <a:xfrm>
                  <a:off x="35011096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84EE70C6-6910-3A49-9215-331084F205A6}"/>
                    </a:ext>
                  </a:extLst>
                </p:cNvPr>
                <p:cNvCxnSpPr/>
                <p:nvPr/>
              </p:nvCxnSpPr>
              <p:spPr bwMode="auto">
                <a:xfrm>
                  <a:off x="35443144" y="9142984"/>
                  <a:ext cx="0" cy="74564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A18A141-1E92-BF4A-A955-27BE5F130BA1}"/>
                  </a:ext>
                </a:extLst>
              </p:cNvPr>
              <p:cNvGrpSpPr/>
              <p:nvPr/>
            </p:nvGrpSpPr>
            <p:grpSpPr>
              <a:xfrm>
                <a:off x="30684233" y="9450425"/>
                <a:ext cx="3168352" cy="2670645"/>
                <a:chOff x="17534440" y="11835565"/>
                <a:chExt cx="3168352" cy="2670645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1B84C3-76F4-2649-A44B-96340FC77E9E}"/>
                    </a:ext>
                  </a:extLst>
                </p:cNvPr>
                <p:cNvSpPr txBox="1"/>
                <p:nvPr/>
              </p:nvSpPr>
              <p:spPr>
                <a:xfrm>
                  <a:off x="17534440" y="13511103"/>
                  <a:ext cx="1627369" cy="995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000" b="1" dirty="0">
                      <a:solidFill>
                        <a:srgbClr val="993366"/>
                      </a:solidFill>
                    </a:rPr>
                    <a:t>Linkage </a:t>
                  </a:r>
                </a:p>
                <a:p>
                  <a:pPr algn="ctr"/>
                  <a:r>
                    <a:rPr lang="en-US" sz="3000" b="1" dirty="0">
                      <a:solidFill>
                        <a:srgbClr val="993366"/>
                      </a:solidFill>
                    </a:rPr>
                    <a:t>Group 1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A0ACC45A-3CAA-6F48-B4DF-160F8AABC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0800000">
                  <a:off x="17924035" y="12275239"/>
                  <a:ext cx="2330262" cy="845744"/>
                </a:xfrm>
                <a:prstGeom prst="rect">
                  <a:avLst/>
                </a:prstGeom>
              </p:spPr>
            </p:pic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C6D39F91-7720-ED47-9DDA-91BCC6E8646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10800000">
                  <a:off x="18453219" y="11835565"/>
                  <a:ext cx="0" cy="124969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41E6BAEC-392E-E742-A33D-483CAEA32DD4}"/>
                    </a:ext>
                  </a:extLst>
                </p:cNvPr>
                <p:cNvSpPr txBox="1"/>
                <p:nvPr/>
              </p:nvSpPr>
              <p:spPr>
                <a:xfrm>
                  <a:off x="19075423" y="13482107"/>
                  <a:ext cx="1627369" cy="995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000" b="1" dirty="0">
                      <a:solidFill>
                        <a:srgbClr val="4E8F00"/>
                      </a:solidFill>
                    </a:rPr>
                    <a:t>Linkage </a:t>
                  </a:r>
                </a:p>
                <a:p>
                  <a:pPr algn="ctr"/>
                  <a:r>
                    <a:rPr lang="en-US" sz="3000" b="1" dirty="0">
                      <a:solidFill>
                        <a:srgbClr val="4E8F00"/>
                      </a:solidFill>
                    </a:rPr>
                    <a:t>Group 2</a:t>
                  </a:r>
                </a:p>
              </p:txBody>
            </p: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5582DF25-1FA2-2645-8036-2FEB5D6D1D8C}"/>
                  </a:ext>
                </a:extLst>
              </p:cNvPr>
              <p:cNvSpPr txBox="1"/>
              <p:nvPr/>
            </p:nvSpPr>
            <p:spPr>
              <a:xfrm>
                <a:off x="16244312" y="8483317"/>
                <a:ext cx="17433220" cy="693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/>
                  <a:t>Microsatellite </a:t>
                </a:r>
                <a:r>
                  <a:rPr lang="en-US" sz="4000" dirty="0"/>
                  <a:t>(previous work) – samples 12-15 sites throughout the genome</a:t>
                </a:r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F5963F7D-96A6-EA49-AC87-5AF5782EBD69}"/>
                  </a:ext>
                </a:extLst>
              </p:cNvPr>
              <p:cNvSpPr txBox="1"/>
              <p:nvPr/>
            </p:nvSpPr>
            <p:spPr>
              <a:xfrm>
                <a:off x="16312904" y="11399175"/>
                <a:ext cx="14003428" cy="693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/>
                  <a:t>RAD-</a:t>
                </a:r>
                <a:r>
                  <a:rPr lang="en-US" sz="4000" b="1" dirty="0" err="1"/>
                  <a:t>seq</a:t>
                </a:r>
                <a:r>
                  <a:rPr lang="en-US" sz="4000" b="1" dirty="0"/>
                  <a:t> </a:t>
                </a:r>
                <a:r>
                  <a:rPr lang="en-US" sz="4000" dirty="0"/>
                  <a:t>(current work) – samples thousands of loci genome-wide </a:t>
                </a:r>
              </a:p>
            </p:txBody>
          </p:sp>
          <p:pic>
            <p:nvPicPr>
              <p:cNvPr id="4046" name="Picture 4045">
                <a:extLst>
                  <a:ext uri="{FF2B5EF4-FFF2-40B4-BE49-F238E27FC236}">
                    <a16:creationId xmlns:a16="http://schemas.microsoft.com/office/drawing/2014/main" id="{20C60401-899D-6E43-8B0B-795276ADB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0800000">
                <a:off x="31050656" y="12527360"/>
                <a:ext cx="2323486" cy="1320281"/>
              </a:xfrm>
              <a:prstGeom prst="rect">
                <a:avLst/>
              </a:prstGeom>
            </p:spPr>
          </p:pic>
          <p:cxnSp>
            <p:nvCxnSpPr>
              <p:cNvPr id="4052" name="Straight Connector 4051">
                <a:extLst>
                  <a:ext uri="{FF2B5EF4-FFF2-40B4-BE49-F238E27FC236}">
                    <a16:creationId xmlns:a16="http://schemas.microsoft.com/office/drawing/2014/main" id="{B3F42E08-6029-5145-8733-42D0610A642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6725922" y="9895836"/>
                <a:ext cx="4324734" cy="84163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55" name="Straight Connector 4054">
                <a:extLst>
                  <a:ext uri="{FF2B5EF4-FFF2-40B4-BE49-F238E27FC236}">
                    <a16:creationId xmlns:a16="http://schemas.microsoft.com/office/drawing/2014/main" id="{7C24FB1B-97FD-914E-9CFE-4CC59F65BE9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7616150" y="9876218"/>
                <a:ext cx="3434506" cy="1961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E74D3510-357C-E441-A3BA-F6F240AE73B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6725922" y="13063899"/>
                <a:ext cx="4324734" cy="7837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BA8FB3A1-7783-1348-BBCC-710A01CFCC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7616150" y="13044281"/>
                <a:ext cx="3434506" cy="1961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BA62DB-001B-6D47-86AC-843F5D6D5C8B}"/>
              </a:ext>
            </a:extLst>
          </p:cNvPr>
          <p:cNvGrpSpPr/>
          <p:nvPr/>
        </p:nvGrpSpPr>
        <p:grpSpPr>
          <a:xfrm>
            <a:off x="13293230" y="19584144"/>
            <a:ext cx="19335990" cy="11073849"/>
            <a:chOff x="16950250" y="19085307"/>
            <a:chExt cx="19321156" cy="10905440"/>
          </a:xfrm>
        </p:grpSpPr>
        <p:sp>
          <p:nvSpPr>
            <p:cNvPr id="312" name="Text Box 2039">
              <a:extLst>
                <a:ext uri="{FF2B5EF4-FFF2-40B4-BE49-F238E27FC236}">
                  <a16:creationId xmlns:a16="http://schemas.microsoft.com/office/drawing/2014/main" id="{2F2A6FBF-5F7B-FA4F-A464-4362F2238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8336" y="19223972"/>
              <a:ext cx="19213069" cy="1160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5242" tIns="52621" rIns="105242" bIns="52621">
              <a:prstTxWarp prst="textNoShape">
                <a:avLst/>
              </a:prstTxWarp>
              <a:spAutoFit/>
            </a:bodyPr>
            <a:lstStyle/>
            <a:p>
              <a:pPr algn="ctr" defTabSz="1052513" eaLnBrk="0" hangingPunct="0"/>
              <a:r>
                <a:rPr lang="en-US" sz="6900" b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pitchFamily="127" charset="0"/>
                </a:rPr>
                <a:t>Estimation of Ne</a:t>
              </a:r>
            </a:p>
          </p:txBody>
        </p:sp>
        <p:sp>
          <p:nvSpPr>
            <p:cNvPr id="313" name="Rectangle 3109">
              <a:extLst>
                <a:ext uri="{FF2B5EF4-FFF2-40B4-BE49-F238E27FC236}">
                  <a16:creationId xmlns:a16="http://schemas.microsoft.com/office/drawing/2014/main" id="{25B12F72-5E37-AA4D-B172-B0B8D8E4E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0250" y="19085307"/>
              <a:ext cx="19321156" cy="10905440"/>
            </a:xfrm>
            <a:prstGeom prst="rect">
              <a:avLst/>
            </a:prstGeom>
            <a:noFill/>
            <a:ln w="76200">
              <a:solidFill>
                <a:srgbClr val="326598"/>
              </a:solidFill>
              <a:miter lim="800000"/>
              <a:headEnd/>
              <a:tailEnd/>
            </a:ln>
          </p:spPr>
          <p:txBody>
            <a:bodyPr wrap="none" lIns="88624" tIns="44312" rIns="88624" bIns="44312" anchor="ctr">
              <a:prstTxWarp prst="textNoShape">
                <a:avLst/>
              </a:prstTxWarp>
            </a:bodyPr>
            <a:lstStyle/>
            <a:p>
              <a:pPr defTabSz="885825" eaLnBrk="0" hangingPunct="0"/>
              <a:endParaRPr lang="en-US" sz="2300" dirty="0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EEC090BB-6931-1144-91C1-9AF981C42E65}"/>
                </a:ext>
              </a:extLst>
            </p:cNvPr>
            <p:cNvSpPr txBox="1"/>
            <p:nvPr/>
          </p:nvSpPr>
          <p:spPr>
            <a:xfrm>
              <a:off x="17058336" y="20692068"/>
              <a:ext cx="35854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Temporal</a:t>
              </a:r>
            </a:p>
          </p:txBody>
        </p:sp>
        <p:sp>
          <p:nvSpPr>
            <p:cNvPr id="4061" name="Rectangle 4060">
              <a:extLst>
                <a:ext uri="{FF2B5EF4-FFF2-40B4-BE49-F238E27FC236}">
                  <a16:creationId xmlns:a16="http://schemas.microsoft.com/office/drawing/2014/main" id="{D5EA4CD6-C6EE-F341-8FD1-8E79F6B5C056}"/>
                </a:ext>
              </a:extLst>
            </p:cNvPr>
            <p:cNvSpPr/>
            <p:nvPr/>
          </p:nvSpPr>
          <p:spPr>
            <a:xfrm>
              <a:off x="17591697" y="22331224"/>
              <a:ext cx="14237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Gen 1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B71EFF74-CF90-1E4D-A949-E79AED1C9346}"/>
                </a:ext>
              </a:extLst>
            </p:cNvPr>
            <p:cNvSpPr/>
            <p:nvPr/>
          </p:nvSpPr>
          <p:spPr>
            <a:xfrm>
              <a:off x="17575273" y="23427631"/>
              <a:ext cx="14237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Gen 2</a:t>
              </a:r>
            </a:p>
          </p:txBody>
        </p:sp>
        <p:grpSp>
          <p:nvGrpSpPr>
            <p:cNvPr id="4062" name="Group 4061">
              <a:extLst>
                <a:ext uri="{FF2B5EF4-FFF2-40B4-BE49-F238E27FC236}">
                  <a16:creationId xmlns:a16="http://schemas.microsoft.com/office/drawing/2014/main" id="{230446D5-236F-2C4A-A282-E8B2A9F76A24}"/>
                </a:ext>
              </a:extLst>
            </p:cNvPr>
            <p:cNvGrpSpPr/>
            <p:nvPr/>
          </p:nvGrpSpPr>
          <p:grpSpPr>
            <a:xfrm>
              <a:off x="19106888" y="22366858"/>
              <a:ext cx="2587753" cy="687906"/>
              <a:chOff x="18854690" y="18206604"/>
              <a:chExt cx="2587753" cy="687906"/>
            </a:xfrm>
          </p:grpSpPr>
          <p:sp>
            <p:nvSpPr>
              <p:cNvPr id="4060" name="Rectangle 4059">
                <a:extLst>
                  <a:ext uri="{FF2B5EF4-FFF2-40B4-BE49-F238E27FC236}">
                    <a16:creationId xmlns:a16="http://schemas.microsoft.com/office/drawing/2014/main" id="{CDBCF908-2719-1943-89E7-BCC225E9BB33}"/>
                  </a:ext>
                </a:extLst>
              </p:cNvPr>
              <p:cNvSpPr/>
              <p:nvPr/>
            </p:nvSpPr>
            <p:spPr bwMode="auto">
              <a:xfrm>
                <a:off x="18854690" y="18206604"/>
                <a:ext cx="2587753" cy="297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5D839C64-C9C7-D544-80F5-3A986E6E1264}"/>
                  </a:ext>
                </a:extLst>
              </p:cNvPr>
              <p:cNvSpPr/>
              <p:nvPr/>
            </p:nvSpPr>
            <p:spPr bwMode="auto">
              <a:xfrm>
                <a:off x="18854690" y="18597090"/>
                <a:ext cx="2587753" cy="297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068DA87F-5098-3F4F-A489-F33BCB753131}"/>
                  </a:ext>
                </a:extLst>
              </p:cNvPr>
              <p:cNvSpPr/>
              <p:nvPr/>
            </p:nvSpPr>
            <p:spPr bwMode="auto">
              <a:xfrm>
                <a:off x="19640125" y="18206604"/>
                <a:ext cx="105275" cy="302916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B95E3DC2-B515-D248-9867-54B6C4BDFB3E}"/>
                </a:ext>
              </a:extLst>
            </p:cNvPr>
            <p:cNvSpPr/>
            <p:nvPr/>
          </p:nvSpPr>
          <p:spPr bwMode="auto">
            <a:xfrm>
              <a:off x="19097810" y="23388975"/>
              <a:ext cx="2587753" cy="332771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FF31B5CC-4BEE-5247-8367-2742493EF94B}"/>
                </a:ext>
              </a:extLst>
            </p:cNvPr>
            <p:cNvSpPr/>
            <p:nvPr/>
          </p:nvSpPr>
          <p:spPr bwMode="auto">
            <a:xfrm>
              <a:off x="19097810" y="23794665"/>
              <a:ext cx="2587753" cy="29787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11548C6D-3747-CE40-9EDC-3562247B96E4}"/>
                </a:ext>
              </a:extLst>
            </p:cNvPr>
            <p:cNvGrpSpPr/>
            <p:nvPr/>
          </p:nvGrpSpPr>
          <p:grpSpPr>
            <a:xfrm>
              <a:off x="21944081" y="22369414"/>
              <a:ext cx="2587753" cy="687906"/>
              <a:chOff x="18854690" y="18206604"/>
              <a:chExt cx="2587753" cy="687906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7199E943-2C45-9D40-B82D-AD9FD4FC6BAC}"/>
                  </a:ext>
                </a:extLst>
              </p:cNvPr>
              <p:cNvSpPr/>
              <p:nvPr/>
            </p:nvSpPr>
            <p:spPr bwMode="auto">
              <a:xfrm>
                <a:off x="18854690" y="18206604"/>
                <a:ext cx="2587753" cy="297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EC7C1587-0EE4-7B40-B7CC-32CB25DE3A18}"/>
                  </a:ext>
                </a:extLst>
              </p:cNvPr>
              <p:cNvSpPr/>
              <p:nvPr/>
            </p:nvSpPr>
            <p:spPr bwMode="auto">
              <a:xfrm>
                <a:off x="18854690" y="18597090"/>
                <a:ext cx="2587753" cy="297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E162AA39-A5A9-694D-9652-A2CDA93CEDAB}"/>
                  </a:ext>
                </a:extLst>
              </p:cNvPr>
              <p:cNvSpPr/>
              <p:nvPr/>
            </p:nvSpPr>
            <p:spPr bwMode="auto">
              <a:xfrm>
                <a:off x="19640125" y="18206604"/>
                <a:ext cx="105275" cy="302916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3ABC9588-385A-204B-ADF1-573A32AD5D3E}"/>
                </a:ext>
              </a:extLst>
            </p:cNvPr>
            <p:cNvGrpSpPr/>
            <p:nvPr/>
          </p:nvGrpSpPr>
          <p:grpSpPr>
            <a:xfrm>
              <a:off x="24720090" y="22355862"/>
              <a:ext cx="2587753" cy="687906"/>
              <a:chOff x="18854690" y="18206604"/>
              <a:chExt cx="2587753" cy="687906"/>
            </a:xfrm>
          </p:grpSpPr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D26CFD7D-A911-7F4C-AE35-B24894A5C0B1}"/>
                  </a:ext>
                </a:extLst>
              </p:cNvPr>
              <p:cNvSpPr/>
              <p:nvPr/>
            </p:nvSpPr>
            <p:spPr bwMode="auto">
              <a:xfrm>
                <a:off x="18854690" y="18206604"/>
                <a:ext cx="2587753" cy="297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AF19E81-3A18-DC46-9BF7-F28AA22409D1}"/>
                  </a:ext>
                </a:extLst>
              </p:cNvPr>
              <p:cNvSpPr/>
              <p:nvPr/>
            </p:nvSpPr>
            <p:spPr bwMode="auto">
              <a:xfrm>
                <a:off x="18854690" y="18597090"/>
                <a:ext cx="2587753" cy="297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D0BA4316-45FF-6B4F-A192-279C4546BF39}"/>
                  </a:ext>
                </a:extLst>
              </p:cNvPr>
              <p:cNvSpPr/>
              <p:nvPr/>
            </p:nvSpPr>
            <p:spPr bwMode="auto">
              <a:xfrm>
                <a:off x="19640125" y="18206604"/>
                <a:ext cx="105275" cy="302916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BE0EE78C-86F3-A54A-8458-78EAECD04880}"/>
                </a:ext>
              </a:extLst>
            </p:cNvPr>
            <p:cNvGrpSpPr/>
            <p:nvPr/>
          </p:nvGrpSpPr>
          <p:grpSpPr>
            <a:xfrm>
              <a:off x="21944080" y="23385547"/>
              <a:ext cx="2587753" cy="706988"/>
              <a:chOff x="18845612" y="19228721"/>
              <a:chExt cx="2587753" cy="706988"/>
            </a:xfrm>
          </p:grpSpPr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A2342996-26D7-9446-8BF5-4EA13AA2511D}"/>
                  </a:ext>
                </a:extLst>
              </p:cNvPr>
              <p:cNvSpPr/>
              <p:nvPr/>
            </p:nvSpPr>
            <p:spPr bwMode="auto">
              <a:xfrm>
                <a:off x="18845612" y="19228721"/>
                <a:ext cx="2587753" cy="332771"/>
              </a:xfrm>
              <a:prstGeom prst="rect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33EA7337-3254-0945-AE60-F5CEAD6800B0}"/>
                  </a:ext>
                </a:extLst>
              </p:cNvPr>
              <p:cNvSpPr/>
              <p:nvPr/>
            </p:nvSpPr>
            <p:spPr bwMode="auto">
              <a:xfrm>
                <a:off x="18845612" y="19634411"/>
                <a:ext cx="2587753" cy="301298"/>
              </a:xfrm>
              <a:prstGeom prst="rect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9C36DCDC-C356-0F40-89CA-77234C2A6DDD}"/>
                  </a:ext>
                </a:extLst>
              </p:cNvPr>
              <p:cNvSpPr/>
              <p:nvPr/>
            </p:nvSpPr>
            <p:spPr bwMode="auto">
              <a:xfrm>
                <a:off x="19637504" y="19243648"/>
                <a:ext cx="105275" cy="302916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AAB92F6E-2C36-6F4A-8EEF-A525A3D8ABA0}"/>
                </a:ext>
              </a:extLst>
            </p:cNvPr>
            <p:cNvGrpSpPr/>
            <p:nvPr/>
          </p:nvGrpSpPr>
          <p:grpSpPr>
            <a:xfrm>
              <a:off x="24720089" y="23400474"/>
              <a:ext cx="2587753" cy="708606"/>
              <a:chOff x="18845612" y="19228721"/>
              <a:chExt cx="2587753" cy="70860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25D95382-C206-B54A-AF3C-01A0A7AACAAD}"/>
                  </a:ext>
                </a:extLst>
              </p:cNvPr>
              <p:cNvSpPr/>
              <p:nvPr/>
            </p:nvSpPr>
            <p:spPr bwMode="auto">
              <a:xfrm>
                <a:off x="18845612" y="19228721"/>
                <a:ext cx="2587753" cy="332771"/>
              </a:xfrm>
              <a:prstGeom prst="rect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35B5EC64-14D7-8441-894E-16822F9E81BD}"/>
                  </a:ext>
                </a:extLst>
              </p:cNvPr>
              <p:cNvSpPr/>
              <p:nvPr/>
            </p:nvSpPr>
            <p:spPr bwMode="auto">
              <a:xfrm>
                <a:off x="18845612" y="19634411"/>
                <a:ext cx="2587753" cy="302916"/>
              </a:xfrm>
              <a:prstGeom prst="rect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4F53DD5B-43CC-DE49-A382-ACE301E6CFF1}"/>
                  </a:ext>
                </a:extLst>
              </p:cNvPr>
              <p:cNvSpPr/>
              <p:nvPr/>
            </p:nvSpPr>
            <p:spPr bwMode="auto">
              <a:xfrm>
                <a:off x="19637504" y="19243648"/>
                <a:ext cx="105275" cy="302916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B750A73C-4BF5-4643-9680-76A00A05C482}"/>
                </a:ext>
              </a:extLst>
            </p:cNvPr>
            <p:cNvSpPr/>
            <p:nvPr/>
          </p:nvSpPr>
          <p:spPr bwMode="auto">
            <a:xfrm>
              <a:off x="25506987" y="22743189"/>
              <a:ext cx="105275" cy="302916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67" name="TextBox 4066">
              <a:extLst>
                <a:ext uri="{FF2B5EF4-FFF2-40B4-BE49-F238E27FC236}">
                  <a16:creationId xmlns:a16="http://schemas.microsoft.com/office/drawing/2014/main" id="{8213D929-B089-4B41-B01C-962A9CD7CF4D}"/>
                </a:ext>
              </a:extLst>
            </p:cNvPr>
            <p:cNvSpPr txBox="1"/>
            <p:nvPr/>
          </p:nvSpPr>
          <p:spPr>
            <a:xfrm>
              <a:off x="27746116" y="22422449"/>
              <a:ext cx="25490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f(B)</a:t>
              </a:r>
              <a:r>
                <a:rPr lang="en-US" sz="4000" baseline="-25000" dirty="0"/>
                <a:t>G1=</a:t>
              </a:r>
              <a:r>
                <a:rPr lang="en-US" sz="4000" dirty="0"/>
                <a:t>0.66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AAD46AB1-0242-7F47-A7BB-6CDF9FA61BC4}"/>
                </a:ext>
              </a:extLst>
            </p:cNvPr>
            <p:cNvSpPr txBox="1"/>
            <p:nvPr/>
          </p:nvSpPr>
          <p:spPr>
            <a:xfrm>
              <a:off x="27750633" y="23415328"/>
              <a:ext cx="25490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f(B)</a:t>
              </a:r>
              <a:r>
                <a:rPr lang="en-US" sz="4000" baseline="-25000" dirty="0"/>
                <a:t>G2=</a:t>
              </a:r>
              <a:r>
                <a:rPr lang="en-US" sz="4000" dirty="0"/>
                <a:t>0.50</a:t>
              </a:r>
            </a:p>
          </p:txBody>
        </p:sp>
        <p:sp>
          <p:nvSpPr>
            <p:cNvPr id="4069" name="Right Bracket 4068">
              <a:extLst>
                <a:ext uri="{FF2B5EF4-FFF2-40B4-BE49-F238E27FC236}">
                  <a16:creationId xmlns:a16="http://schemas.microsoft.com/office/drawing/2014/main" id="{C03259E6-5103-684A-A981-5FEB6144D871}"/>
                </a:ext>
              </a:extLst>
            </p:cNvPr>
            <p:cNvSpPr/>
            <p:nvPr/>
          </p:nvSpPr>
          <p:spPr bwMode="auto">
            <a:xfrm>
              <a:off x="30257804" y="22725630"/>
              <a:ext cx="270777" cy="1202749"/>
            </a:xfrm>
            <a:prstGeom prst="rightBracke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70" name="TextBox 4069">
              <a:extLst>
                <a:ext uri="{FF2B5EF4-FFF2-40B4-BE49-F238E27FC236}">
                  <a16:creationId xmlns:a16="http://schemas.microsoft.com/office/drawing/2014/main" id="{D63023E0-529C-344A-B0F5-829A4A9EFD52}"/>
                </a:ext>
              </a:extLst>
            </p:cNvPr>
            <p:cNvSpPr txBox="1"/>
            <p:nvPr/>
          </p:nvSpPr>
          <p:spPr>
            <a:xfrm>
              <a:off x="30859179" y="22084504"/>
              <a:ext cx="500027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Compare allele frequencies genome wide to measure degree of genetic drift.</a:t>
              </a: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5D507325-5CD8-F345-905E-08C8A436DF30}"/>
                </a:ext>
              </a:extLst>
            </p:cNvPr>
            <p:cNvSpPr/>
            <p:nvPr/>
          </p:nvSpPr>
          <p:spPr bwMode="auto">
            <a:xfrm>
              <a:off x="19906723" y="22757344"/>
              <a:ext cx="90875" cy="2817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B10D63E8-796D-C149-98B6-1F8BB767D0E7}"/>
                </a:ext>
              </a:extLst>
            </p:cNvPr>
            <p:cNvSpPr/>
            <p:nvPr/>
          </p:nvSpPr>
          <p:spPr bwMode="auto">
            <a:xfrm>
              <a:off x="19889701" y="23793754"/>
              <a:ext cx="105275" cy="3029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CA09ED7-8AA8-9F42-B499-6A8991A6CC7C}"/>
                </a:ext>
              </a:extLst>
            </p:cNvPr>
            <p:cNvSpPr/>
            <p:nvPr/>
          </p:nvSpPr>
          <p:spPr bwMode="auto">
            <a:xfrm>
              <a:off x="22729516" y="22765396"/>
              <a:ext cx="100390" cy="2893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67A8F54-5619-AA4C-B17A-4A4D2905FD77}"/>
                </a:ext>
              </a:extLst>
            </p:cNvPr>
            <p:cNvSpPr/>
            <p:nvPr/>
          </p:nvSpPr>
          <p:spPr bwMode="auto">
            <a:xfrm>
              <a:off x="25526158" y="23806163"/>
              <a:ext cx="105275" cy="3029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EB19F4E9-50FA-CD4B-A476-13F8B6103A91}"/>
                </a:ext>
              </a:extLst>
            </p:cNvPr>
            <p:cNvSpPr/>
            <p:nvPr/>
          </p:nvSpPr>
          <p:spPr bwMode="auto">
            <a:xfrm>
              <a:off x="19889701" y="23399739"/>
              <a:ext cx="105275" cy="318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2157279-B461-5348-A38F-1466DE85D67D}"/>
                </a:ext>
              </a:extLst>
            </p:cNvPr>
            <p:cNvSpPr/>
            <p:nvPr/>
          </p:nvSpPr>
          <p:spPr bwMode="auto">
            <a:xfrm>
              <a:off x="22735972" y="23783252"/>
              <a:ext cx="105275" cy="302916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4089" name="Group 4088">
              <a:extLst>
                <a:ext uri="{FF2B5EF4-FFF2-40B4-BE49-F238E27FC236}">
                  <a16:creationId xmlns:a16="http://schemas.microsoft.com/office/drawing/2014/main" id="{2551EAF7-83F9-4649-9F17-4850E98D154A}"/>
                </a:ext>
              </a:extLst>
            </p:cNvPr>
            <p:cNvGrpSpPr/>
            <p:nvPr/>
          </p:nvGrpSpPr>
          <p:grpSpPr>
            <a:xfrm>
              <a:off x="19942338" y="21564086"/>
              <a:ext cx="3577403" cy="470341"/>
              <a:chOff x="22066020" y="17318481"/>
              <a:chExt cx="3577403" cy="470341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A9940F72-A273-E94E-951B-8962C2A0660E}"/>
                  </a:ext>
                </a:extLst>
              </p:cNvPr>
              <p:cNvSpPr/>
              <p:nvPr/>
            </p:nvSpPr>
            <p:spPr bwMode="auto">
              <a:xfrm>
                <a:off x="22066020" y="17398600"/>
                <a:ext cx="105275" cy="302916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D75378DC-47E7-0342-A5E1-8CB9FCF59F19}"/>
                  </a:ext>
                </a:extLst>
              </p:cNvPr>
              <p:cNvSpPr/>
              <p:nvPr/>
            </p:nvSpPr>
            <p:spPr bwMode="auto">
              <a:xfrm>
                <a:off x="24362616" y="17398708"/>
                <a:ext cx="105275" cy="3029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071" name="TextBox 4070">
                <a:extLst>
                  <a:ext uri="{FF2B5EF4-FFF2-40B4-BE49-F238E27FC236}">
                    <a16:creationId xmlns:a16="http://schemas.microsoft.com/office/drawing/2014/main" id="{2C427220-6EEB-2D40-B493-BE6B3AA30C71}"/>
                  </a:ext>
                </a:extLst>
              </p:cNvPr>
              <p:cNvSpPr txBox="1"/>
              <p:nvPr/>
            </p:nvSpPr>
            <p:spPr>
              <a:xfrm>
                <a:off x="22271790" y="17318481"/>
                <a:ext cx="11304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 allele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81109BBD-D4F2-FC4A-A9B0-BA4F4BF0D41C}"/>
                  </a:ext>
                </a:extLst>
              </p:cNvPr>
              <p:cNvSpPr txBox="1"/>
              <p:nvPr/>
            </p:nvSpPr>
            <p:spPr>
              <a:xfrm>
                <a:off x="24564281" y="17327157"/>
                <a:ext cx="10791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 allele</a:t>
                </a:r>
              </a:p>
            </p:txBody>
          </p: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5A3B51B9-C97B-784C-A2C4-4092054C75AA}"/>
                </a:ext>
              </a:extLst>
            </p:cNvPr>
            <p:cNvSpPr txBox="1"/>
            <p:nvPr/>
          </p:nvSpPr>
          <p:spPr>
            <a:xfrm>
              <a:off x="17277634" y="25289009"/>
              <a:ext cx="63046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Linkage Disequilibrium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E21FCA0E-42BC-A34C-B674-1D988227C151}"/>
                </a:ext>
              </a:extLst>
            </p:cNvPr>
            <p:cNvSpPr/>
            <p:nvPr/>
          </p:nvSpPr>
          <p:spPr>
            <a:xfrm>
              <a:off x="23204863" y="25254454"/>
              <a:ext cx="390363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Single Generation</a:t>
              </a:r>
            </a:p>
          </p:txBody>
        </p:sp>
        <p:pic>
          <p:nvPicPr>
            <p:cNvPr id="369" name="Picture 368">
              <a:extLst>
                <a:ext uri="{FF2B5EF4-FFF2-40B4-BE49-F238E27FC236}">
                  <a16:creationId xmlns:a16="http://schemas.microsoft.com/office/drawing/2014/main" id="{F2B5210D-F03C-394B-A91A-1777E871E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7674913" y="26336843"/>
              <a:ext cx="11381996" cy="2574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72" name="TextBox 4071">
                  <a:extLst>
                    <a:ext uri="{FF2B5EF4-FFF2-40B4-BE49-F238E27FC236}">
                      <a16:creationId xmlns:a16="http://schemas.microsoft.com/office/drawing/2014/main" id="{AE412931-D6DC-0140-BADC-060AA2428758}"/>
                    </a:ext>
                  </a:extLst>
                </p:cNvPr>
                <p:cNvSpPr txBox="1"/>
                <p:nvPr/>
              </p:nvSpPr>
              <p:spPr>
                <a:xfrm>
                  <a:off x="30393192" y="26155541"/>
                  <a:ext cx="3661195" cy="17456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  <m:r>
                          <a:rPr lang="en-US" sz="4000" b="0" i="1" baseline="-2500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4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3(</m:t>
                            </m:r>
                            <m:sSup>
                              <m:sSup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den>
                            </m:f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4072" name="TextBox 4071">
                  <a:extLst>
                    <a:ext uri="{FF2B5EF4-FFF2-40B4-BE49-F238E27FC236}">
                      <a16:creationId xmlns:a16="http://schemas.microsoft.com/office/drawing/2014/main" id="{AE412931-D6DC-0140-BADC-060AA24287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93192" y="26155541"/>
                  <a:ext cx="3661195" cy="1745671"/>
                </a:xfrm>
                <a:prstGeom prst="rect">
                  <a:avLst/>
                </a:prstGeom>
                <a:blipFill>
                  <a:blip r:embed="rId15"/>
                  <a:stretch>
                    <a:fillRect r="-1379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73" name="TextBox 4072">
                  <a:extLst>
                    <a:ext uri="{FF2B5EF4-FFF2-40B4-BE49-F238E27FC236}">
                      <a16:creationId xmlns:a16="http://schemas.microsoft.com/office/drawing/2014/main" id="{19B2DAEE-0FB0-5843-A93B-A9C47C7681A2}"/>
                    </a:ext>
                  </a:extLst>
                </p:cNvPr>
                <p:cNvSpPr txBox="1"/>
                <p:nvPr/>
              </p:nvSpPr>
              <p:spPr>
                <a:xfrm>
                  <a:off x="30466583" y="28143178"/>
                  <a:ext cx="5201248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sz="3000" dirty="0"/>
                    <a:t>= # individuals sampled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3000" dirty="0"/>
                    <a:t> = mean squared inter-locus correlation of allele frequencies</a:t>
                  </a:r>
                </a:p>
              </p:txBody>
            </p:sp>
          </mc:Choice>
          <mc:Fallback xmlns="">
            <p:sp>
              <p:nvSpPr>
                <p:cNvPr id="4073" name="TextBox 4072">
                  <a:extLst>
                    <a:ext uri="{FF2B5EF4-FFF2-40B4-BE49-F238E27FC236}">
                      <a16:creationId xmlns:a16="http://schemas.microsoft.com/office/drawing/2014/main" id="{19B2DAEE-0FB0-5843-A93B-A9C47C768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66583" y="28143178"/>
                  <a:ext cx="5201248" cy="1477328"/>
                </a:xfrm>
                <a:prstGeom prst="rect">
                  <a:avLst/>
                </a:prstGeom>
                <a:blipFill>
                  <a:blip r:embed="rId16"/>
                  <a:stretch>
                    <a:fillRect l="-2927" t="-4202" b="-10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26099BB2-BD61-264C-8B9A-EDCAAB76CE22}"/>
                </a:ext>
              </a:extLst>
            </p:cNvPr>
            <p:cNvSpPr/>
            <p:nvPr/>
          </p:nvSpPr>
          <p:spPr bwMode="auto">
            <a:xfrm>
              <a:off x="21149726" y="26343858"/>
              <a:ext cx="45719" cy="260802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377" name="Picture 376">
              <a:extLst>
                <a:ext uri="{FF2B5EF4-FFF2-40B4-BE49-F238E27FC236}">
                  <a16:creationId xmlns:a16="http://schemas.microsoft.com/office/drawing/2014/main" id="{177470AA-BA7C-CA49-BD05-256550F0A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7674912" y="26661806"/>
              <a:ext cx="11381996" cy="257416"/>
            </a:xfrm>
            <a:prstGeom prst="rect">
              <a:avLst/>
            </a:prstGeom>
          </p:spPr>
        </p:pic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AC727F47-0D73-3948-9AA2-CBCD541CBFA0}"/>
                </a:ext>
              </a:extLst>
            </p:cNvPr>
            <p:cNvSpPr/>
            <p:nvPr/>
          </p:nvSpPr>
          <p:spPr bwMode="auto">
            <a:xfrm>
              <a:off x="21599165" y="26343858"/>
              <a:ext cx="45719" cy="260802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383" name="Picture 382">
              <a:extLst>
                <a:ext uri="{FF2B5EF4-FFF2-40B4-BE49-F238E27FC236}">
                  <a16:creationId xmlns:a16="http://schemas.microsoft.com/office/drawing/2014/main" id="{BD3A728D-F7FB-4443-B6C2-3D695C70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7674912" y="28310084"/>
              <a:ext cx="11381996" cy="257416"/>
            </a:xfrm>
            <a:prstGeom prst="rect">
              <a:avLst/>
            </a:prstGeom>
          </p:spPr>
        </p:pic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13540557-9C31-1442-8CF7-323D343FFA24}"/>
                </a:ext>
              </a:extLst>
            </p:cNvPr>
            <p:cNvSpPr/>
            <p:nvPr/>
          </p:nvSpPr>
          <p:spPr bwMode="auto">
            <a:xfrm>
              <a:off x="21599164" y="28317099"/>
              <a:ext cx="45719" cy="260802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386" name="Picture 385">
              <a:extLst>
                <a:ext uri="{FF2B5EF4-FFF2-40B4-BE49-F238E27FC236}">
                  <a16:creationId xmlns:a16="http://schemas.microsoft.com/office/drawing/2014/main" id="{6D4AFCB5-AEA5-8049-9D2F-A382583AB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7674912" y="28646663"/>
              <a:ext cx="11381996" cy="257416"/>
            </a:xfrm>
            <a:prstGeom prst="rect">
              <a:avLst/>
            </a:prstGeom>
          </p:spPr>
        </p:pic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87B58A77-ABDC-ED4F-AA60-19BE492BDD8E}"/>
                </a:ext>
              </a:extLst>
            </p:cNvPr>
            <p:cNvSpPr/>
            <p:nvPr/>
          </p:nvSpPr>
          <p:spPr bwMode="auto">
            <a:xfrm>
              <a:off x="21149725" y="28653678"/>
              <a:ext cx="45719" cy="260802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9F77E06-F020-284C-9F85-3263BB469022}"/>
                </a:ext>
              </a:extLst>
            </p:cNvPr>
            <p:cNvSpPr/>
            <p:nvPr/>
          </p:nvSpPr>
          <p:spPr bwMode="auto">
            <a:xfrm>
              <a:off x="21599164" y="28653678"/>
              <a:ext cx="45719" cy="260802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4075" name="Straight Connector 4074">
              <a:extLst>
                <a:ext uri="{FF2B5EF4-FFF2-40B4-BE49-F238E27FC236}">
                  <a16:creationId xmlns:a16="http://schemas.microsoft.com/office/drawing/2014/main" id="{DD617BFD-35ED-1448-9BA4-079C545CD549}"/>
                </a:ext>
              </a:extLst>
            </p:cNvPr>
            <p:cNvCxnSpPr>
              <a:cxnSpLocks/>
              <a:stCxn id="4082" idx="2"/>
              <a:endCxn id="4076" idx="1"/>
            </p:cNvCxnSpPr>
            <p:nvPr/>
          </p:nvCxnSpPr>
          <p:spPr bwMode="auto">
            <a:xfrm>
              <a:off x="21471236" y="27141799"/>
              <a:ext cx="2267640" cy="4738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088" name="Group 4087">
              <a:extLst>
                <a:ext uri="{FF2B5EF4-FFF2-40B4-BE49-F238E27FC236}">
                  <a16:creationId xmlns:a16="http://schemas.microsoft.com/office/drawing/2014/main" id="{AB25FA11-0E0F-2E43-B694-5DF55DAE301A}"/>
                </a:ext>
              </a:extLst>
            </p:cNvPr>
            <p:cNvGrpSpPr/>
            <p:nvPr/>
          </p:nvGrpSpPr>
          <p:grpSpPr>
            <a:xfrm>
              <a:off x="23738876" y="27354000"/>
              <a:ext cx="6192721" cy="523220"/>
              <a:chOff x="24003000" y="23402925"/>
              <a:chExt cx="6192721" cy="523220"/>
            </a:xfrm>
          </p:grpSpPr>
          <p:sp>
            <p:nvSpPr>
              <p:cNvPr id="4076" name="TextBox 4075">
                <a:extLst>
                  <a:ext uri="{FF2B5EF4-FFF2-40B4-BE49-F238E27FC236}">
                    <a16:creationId xmlns:a16="http://schemas.microsoft.com/office/drawing/2014/main" id="{A57D4A79-7052-D24C-B835-471BCA95A3C1}"/>
                  </a:ext>
                </a:extLst>
              </p:cNvPr>
              <p:cNvSpPr txBox="1"/>
              <p:nvPr/>
            </p:nvSpPr>
            <p:spPr>
              <a:xfrm>
                <a:off x="24003000" y="23402925"/>
                <a:ext cx="61927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How often is          associated with          ?</a:t>
                </a:r>
              </a:p>
            </p:txBody>
          </p:sp>
          <p:pic>
            <p:nvPicPr>
              <p:cNvPr id="4077" name="Picture 4076">
                <a:extLst>
                  <a:ext uri="{FF2B5EF4-FFF2-40B4-BE49-F238E27FC236}">
                    <a16:creationId xmlns:a16="http://schemas.microsoft.com/office/drawing/2014/main" id="{49B27B5C-6136-964E-91B2-E34C7DF23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120329" y="23498228"/>
                <a:ext cx="622300" cy="330200"/>
              </a:xfrm>
              <a:prstGeom prst="rect">
                <a:avLst/>
              </a:prstGeom>
            </p:spPr>
          </p:pic>
          <p:pic>
            <p:nvPicPr>
              <p:cNvPr id="4078" name="Picture 4077">
                <a:extLst>
                  <a:ext uri="{FF2B5EF4-FFF2-40B4-BE49-F238E27FC236}">
                    <a16:creationId xmlns:a16="http://schemas.microsoft.com/office/drawing/2014/main" id="{750BEA61-AF5F-3748-89F7-03E2BF178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115260" y="23498447"/>
                <a:ext cx="635000" cy="342900"/>
              </a:xfrm>
              <a:prstGeom prst="rect">
                <a:avLst/>
              </a:prstGeom>
            </p:spPr>
          </p:pic>
        </p:grp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157B863-4291-AF49-9D18-E1DDC0AF45BB}"/>
                </a:ext>
              </a:extLst>
            </p:cNvPr>
            <p:cNvCxnSpPr>
              <a:cxnSpLocks/>
              <a:stCxn id="399" idx="2"/>
              <a:endCxn id="4076" idx="1"/>
            </p:cNvCxnSpPr>
            <p:nvPr/>
          </p:nvCxnSpPr>
          <p:spPr bwMode="auto">
            <a:xfrm flipV="1">
              <a:off x="21471237" y="27615610"/>
              <a:ext cx="2267639" cy="4900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82" name="Right Bracket 4081">
              <a:extLst>
                <a:ext uri="{FF2B5EF4-FFF2-40B4-BE49-F238E27FC236}">
                  <a16:creationId xmlns:a16="http://schemas.microsoft.com/office/drawing/2014/main" id="{EDE0F1C4-ADF8-0B44-B79F-04372EF546D2}"/>
                </a:ext>
              </a:extLst>
            </p:cNvPr>
            <p:cNvSpPr/>
            <p:nvPr/>
          </p:nvSpPr>
          <p:spPr bwMode="auto">
            <a:xfrm rot="5400000">
              <a:off x="21357814" y="26555533"/>
              <a:ext cx="226843" cy="945688"/>
            </a:xfrm>
            <a:prstGeom prst="rightBracke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9" name="Right Bracket 398">
              <a:extLst>
                <a:ext uri="{FF2B5EF4-FFF2-40B4-BE49-F238E27FC236}">
                  <a16:creationId xmlns:a16="http://schemas.microsoft.com/office/drawing/2014/main" id="{CA1CECC0-B783-DB47-ACC6-2DD5E4DFC3CA}"/>
                </a:ext>
              </a:extLst>
            </p:cNvPr>
            <p:cNvSpPr/>
            <p:nvPr/>
          </p:nvSpPr>
          <p:spPr bwMode="auto">
            <a:xfrm rot="16200000">
              <a:off x="21357815" y="27746220"/>
              <a:ext cx="226843" cy="945688"/>
            </a:xfrm>
            <a:prstGeom prst="rightBracke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5B63C302-F396-D64A-BD63-3BCE4B8D18D9}"/>
                </a:ext>
              </a:extLst>
            </p:cNvPr>
            <p:cNvSpPr/>
            <p:nvPr/>
          </p:nvSpPr>
          <p:spPr>
            <a:xfrm>
              <a:off x="20171606" y="20700742"/>
              <a:ext cx="456086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Multiple Generations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BF55849-D474-9B41-9589-D055BAE18BF2}"/>
              </a:ext>
            </a:extLst>
          </p:cNvPr>
          <p:cNvGrpSpPr/>
          <p:nvPr/>
        </p:nvGrpSpPr>
        <p:grpSpPr>
          <a:xfrm>
            <a:off x="1201241" y="6770093"/>
            <a:ext cx="11635658" cy="9869948"/>
            <a:chOff x="1085511" y="6757367"/>
            <a:chExt cx="10514352" cy="9159175"/>
          </a:xfrm>
        </p:grpSpPr>
        <p:sp>
          <p:nvSpPr>
            <p:cNvPr id="306" name="Rectangle 2030">
              <a:extLst>
                <a:ext uri="{FF2B5EF4-FFF2-40B4-BE49-F238E27FC236}">
                  <a16:creationId xmlns:a16="http://schemas.microsoft.com/office/drawing/2014/main" id="{898711A6-E9D6-BF45-AECE-22A288DAF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511" y="6757367"/>
              <a:ext cx="10514352" cy="9159175"/>
            </a:xfrm>
            <a:prstGeom prst="rect">
              <a:avLst/>
            </a:prstGeom>
            <a:noFill/>
            <a:ln w="76200">
              <a:solidFill>
                <a:srgbClr val="326598"/>
              </a:solidFill>
              <a:miter lim="800000"/>
              <a:headEnd/>
              <a:tailEnd/>
            </a:ln>
          </p:spPr>
          <p:txBody>
            <a:bodyPr wrap="none" lIns="88624" tIns="44312" rIns="88624" bIns="44312" anchor="ctr">
              <a:prstTxWarp prst="textNoShape">
                <a:avLst/>
              </a:prstTxWarp>
            </a:bodyPr>
            <a:lstStyle/>
            <a:p>
              <a:pPr defTabSz="885825" eaLnBrk="0" hangingPunct="0"/>
              <a:endParaRPr lang="en-US" sz="2300" dirty="0"/>
            </a:p>
          </p:txBody>
        </p:sp>
        <p:sp>
          <p:nvSpPr>
            <p:cNvPr id="307" name="Text Box 2032">
              <a:extLst>
                <a:ext uri="{FF2B5EF4-FFF2-40B4-BE49-F238E27FC236}">
                  <a16:creationId xmlns:a16="http://schemas.microsoft.com/office/drawing/2014/main" id="{CFD9375E-956A-9F4B-B6B2-65339CFE9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400" y="6903417"/>
              <a:ext cx="3390400" cy="1009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5242" tIns="52621" rIns="105242" bIns="52621">
              <a:prstTxWarp prst="textNoShape">
                <a:avLst/>
              </a:prstTxWarp>
              <a:spAutoFit/>
            </a:bodyPr>
            <a:lstStyle/>
            <a:p>
              <a:pPr defTabSz="1052513" eaLnBrk="0" hangingPunct="0"/>
              <a:r>
                <a:rPr lang="en-US" sz="6900" b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pitchFamily="127" charset="0"/>
                </a:rPr>
                <a:t>Purpose</a:t>
              </a:r>
            </a:p>
          </p:txBody>
        </p:sp>
        <p:sp>
          <p:nvSpPr>
            <p:cNvPr id="310" name="Rectangle 63">
              <a:extLst>
                <a:ext uri="{FF2B5EF4-FFF2-40B4-BE49-F238E27FC236}">
                  <a16:creationId xmlns:a16="http://schemas.microsoft.com/office/drawing/2014/main" id="{A37F3E99-9968-3B41-A016-87C76062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788" y="7846840"/>
              <a:ext cx="10028237" cy="53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8624" tIns="44312" rIns="88624" bIns="44312">
              <a:prstTxWarp prst="textNoShape">
                <a:avLst/>
              </a:prstTxWarp>
              <a:spAutoFit/>
            </a:bodyPr>
            <a:lstStyle/>
            <a:p>
              <a:pPr marL="457200" indent="-457200" algn="just">
                <a:buFont typeface="Arial" panose="020B0604020202020204" pitchFamily="34" charset="0"/>
                <a:buChar char="•"/>
              </a:pPr>
              <a:endParaRPr lang="en-US" sz="4000" dirty="0"/>
            </a:p>
          </p:txBody>
        </p:sp>
      </p:grpSp>
      <p:sp>
        <p:nvSpPr>
          <p:cNvPr id="311" name="Rectangle 63">
            <a:extLst>
              <a:ext uri="{FF2B5EF4-FFF2-40B4-BE49-F238E27FC236}">
                <a16:creationId xmlns:a16="http://schemas.microsoft.com/office/drawing/2014/main" id="{BB69185C-115C-8B41-8C97-E8FC639B9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89" y="8142441"/>
            <a:ext cx="11097701" cy="932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624" tIns="44312" rIns="88624" bIns="44312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/>
              <a:t>The effective population size (Ne) of a population provides insights into demography history and extinction risk of species of interest and is an important parameter in conservation biology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/>
              <a:t>The purpose of this study is to develop techniques to sensitively estimate Ne in Delta Smelt using </a:t>
            </a:r>
            <a:r>
              <a:rPr lang="en-US" sz="4000" b="1" dirty="0"/>
              <a:t>RAD-</a:t>
            </a:r>
            <a:r>
              <a:rPr lang="en-US" sz="4000" b="1" dirty="0" err="1"/>
              <a:t>seq</a:t>
            </a:r>
            <a:r>
              <a:rPr lang="en-US" sz="4000" dirty="0"/>
              <a:t> data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/>
              <a:t>Develop a bioinformatics pipeline to be used to monitor the genetic diversity of non-model organisms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/>
              <a:t>Determine if declining abundances of Delta Smelt has affected the species’ genetic diversity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BDAADB-F65B-6A4A-87E8-63FD10A29B39}"/>
              </a:ext>
            </a:extLst>
          </p:cNvPr>
          <p:cNvSpPr/>
          <p:nvPr/>
        </p:nvSpPr>
        <p:spPr>
          <a:xfrm>
            <a:off x="9608341" y="34916636"/>
            <a:ext cx="2821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27" charset="0"/>
              </a:rPr>
              <a:t>okay to photograph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4F125E-F21F-E44E-8AAF-133C947341DA}"/>
              </a:ext>
            </a:extLst>
          </p:cNvPr>
          <p:cNvCxnSpPr>
            <a:cxnSpLocks/>
          </p:cNvCxnSpPr>
          <p:nvPr/>
        </p:nvCxnSpPr>
        <p:spPr bwMode="auto">
          <a:xfrm flipH="1">
            <a:off x="29422561" y="13609240"/>
            <a:ext cx="960081" cy="4601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6280C6-2D88-EB48-84B2-A51D35FFA969}"/>
              </a:ext>
            </a:extLst>
          </p:cNvPr>
          <p:cNvSpPr txBox="1"/>
          <p:nvPr/>
        </p:nvSpPr>
        <p:spPr>
          <a:xfrm>
            <a:off x="30304771" y="1329260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marker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E747991-B14D-3C47-A4D3-0461C6A986E1}"/>
              </a:ext>
            </a:extLst>
          </p:cNvPr>
          <p:cNvSpPr/>
          <p:nvPr/>
        </p:nvSpPr>
        <p:spPr bwMode="auto">
          <a:xfrm rot="5400000">
            <a:off x="30445837" y="13670920"/>
            <a:ext cx="243134" cy="1161744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6FD929-B9AC-3B47-A1F2-AEC10E33BDF1}"/>
              </a:ext>
            </a:extLst>
          </p:cNvPr>
          <p:cNvSpPr txBox="1"/>
          <p:nvPr/>
        </p:nvSpPr>
        <p:spPr>
          <a:xfrm>
            <a:off x="30333104" y="1376382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linkage group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D28201-4729-A541-B5AE-A89842EFCF6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794635" y="8297375"/>
            <a:ext cx="2017584" cy="11177879"/>
          </a:xfrm>
          <a:prstGeom prst="rect">
            <a:avLst/>
          </a:prstGeom>
        </p:spPr>
      </p:pic>
      <p:sp>
        <p:nvSpPr>
          <p:cNvPr id="332" name="TextBox 331">
            <a:extLst>
              <a:ext uri="{FF2B5EF4-FFF2-40B4-BE49-F238E27FC236}">
                <a16:creationId xmlns:a16="http://schemas.microsoft.com/office/drawing/2014/main" id="{BA89FD69-DDAA-E24F-B107-3F6F21DB58C4}"/>
              </a:ext>
            </a:extLst>
          </p:cNvPr>
          <p:cNvSpPr txBox="1"/>
          <p:nvPr/>
        </p:nvSpPr>
        <p:spPr>
          <a:xfrm>
            <a:off x="46794635" y="7743377"/>
            <a:ext cx="1851404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Helvetica" pitchFamily="2" charset="0"/>
              </a:rPr>
              <a:t>Birth Year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F443B69-1E53-D04B-9791-4C7B610143A9}"/>
              </a:ext>
            </a:extLst>
          </p:cNvPr>
          <p:cNvSpPr txBox="1"/>
          <p:nvPr/>
        </p:nvSpPr>
        <p:spPr>
          <a:xfrm>
            <a:off x="34795071" y="7126760"/>
            <a:ext cx="13934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PCA plot of wild Delta Smelt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75C32-446D-6141-90B2-4B29FF290C40}"/>
              </a:ext>
            </a:extLst>
          </p:cNvPr>
          <p:cNvSpPr/>
          <p:nvPr/>
        </p:nvSpPr>
        <p:spPr>
          <a:xfrm rot="16200000">
            <a:off x="32807886" y="14631814"/>
            <a:ext cx="2491388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PC 2 (0.22%)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0BAFB5CC-6C96-8E41-BB3D-5359995AC11A}"/>
              </a:ext>
            </a:extLst>
          </p:cNvPr>
          <p:cNvSpPr txBox="1"/>
          <p:nvPr/>
        </p:nvSpPr>
        <p:spPr>
          <a:xfrm>
            <a:off x="40379442" y="21919051"/>
            <a:ext cx="2491387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PC 1 (0.36%)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134D6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27135</TotalTime>
  <Words>739</Words>
  <Application>Microsoft Macintosh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ＭＳ Ｐゴシック</vt:lpstr>
      <vt:lpstr>Arial</vt:lpstr>
      <vt:lpstr>Calibri</vt:lpstr>
      <vt:lpstr>Cambria Math</vt:lpstr>
      <vt:lpstr>Helvetica</vt:lpstr>
      <vt:lpstr>Times New Roman</vt:lpstr>
      <vt:lpstr>Blank Presentation</vt:lpstr>
      <vt:lpstr>PowerPoint Presentation</vt:lpstr>
    </vt:vector>
  </TitlesOfParts>
  <Company>University of California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Nutrition Department</dc:creator>
  <cp:lastModifiedBy>Microsoft Office User</cp:lastModifiedBy>
  <cp:revision>340</cp:revision>
  <cp:lastPrinted>2018-03-02T06:51:46Z</cp:lastPrinted>
  <dcterms:created xsi:type="dcterms:W3CDTF">1998-08-31T18:15:40Z</dcterms:created>
  <dcterms:modified xsi:type="dcterms:W3CDTF">2018-03-07T19:07:52Z</dcterms:modified>
</cp:coreProperties>
</file>